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50.xml" ContentType="application/vnd.openxmlformats-officedocument.presentationml.tags+xml"/>
  <Override PartName="/ppt/notesSlides/notesSlide1.xml" ContentType="application/vnd.openxmlformats-officedocument.presentationml.notesSlide+xml"/>
  <Override PartName="/ppt/tags/tag51.xml" ContentType="application/vnd.openxmlformats-officedocument.presentationml.tags+xml"/>
  <Override PartName="/ppt/notesSlides/notesSlide2.xml" ContentType="application/vnd.openxmlformats-officedocument.presentationml.notesSlide+xml"/>
  <Override PartName="/ppt/tags/tag52.xml" ContentType="application/vnd.openxmlformats-officedocument.presentationml.tags+xml"/>
  <Override PartName="/ppt/notesSlides/notesSlide3.xml" ContentType="application/vnd.openxmlformats-officedocument.presentationml.notesSlide+xml"/>
  <Override PartName="/ppt/tags/tag53.xml" ContentType="application/vnd.openxmlformats-officedocument.presentationml.tags+xml"/>
  <Override PartName="/ppt/notesSlides/notesSlide4.xml" ContentType="application/vnd.openxmlformats-officedocument.presentationml.notesSlide+xml"/>
  <Override PartName="/ppt/tags/tag54.xml" ContentType="application/vnd.openxmlformats-officedocument.presentationml.tags+xml"/>
  <Override PartName="/ppt/notesSlides/notesSlide5.xml" ContentType="application/vnd.openxmlformats-officedocument.presentationml.notesSlide+xml"/>
  <Override PartName="/ppt/tags/tag55.xml" ContentType="application/vnd.openxmlformats-officedocument.presentationml.tags+xml"/>
  <Override PartName="/ppt/notesSlides/notesSlide6.xml" ContentType="application/vnd.openxmlformats-officedocument.presentationml.notesSlide+xml"/>
  <Override PartName="/ppt/tags/tag56.xml" ContentType="application/vnd.openxmlformats-officedocument.presentationml.tags+xml"/>
  <Override PartName="/ppt/notesSlides/notesSlide7.xml" ContentType="application/vnd.openxmlformats-officedocument.presentationml.notesSlide+xml"/>
  <Override PartName="/ppt/tags/tag57.xml" ContentType="application/vnd.openxmlformats-officedocument.presentationml.tags+xml"/>
  <Override PartName="/ppt/notesSlides/notesSlide8.xml" ContentType="application/vnd.openxmlformats-officedocument.presentationml.notesSlide+xml"/>
  <Override PartName="/ppt/tags/tag58.xml" ContentType="application/vnd.openxmlformats-officedocument.presentationml.tags+xml"/>
  <Override PartName="/ppt/notesSlides/notesSlide9.xml" ContentType="application/vnd.openxmlformats-officedocument.presentationml.notesSlide+xml"/>
  <Override PartName="/ppt/tags/tag59.xml" ContentType="application/vnd.openxmlformats-officedocument.presentationml.tags+xml"/>
  <Override PartName="/ppt/notesSlides/notesSlide10.xml" ContentType="application/vnd.openxmlformats-officedocument.presentationml.notesSlide+xml"/>
  <Override PartName="/ppt/tags/tag60.xml" ContentType="application/vnd.openxmlformats-officedocument.presentationml.tags+xml"/>
  <Override PartName="/ppt/notesSlides/notesSlide11.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notesSlides/notesSlide12.xml" ContentType="application/vnd.openxmlformats-officedocument.presentationml.notesSlide+xml"/>
  <Override PartName="/ppt/tags/tag63.xml" ContentType="application/vnd.openxmlformats-officedocument.presentationml.tags+xml"/>
  <Override PartName="/ppt/notesSlides/notesSlide13.xml" ContentType="application/vnd.openxmlformats-officedocument.presentationml.notesSlide+xml"/>
  <Override PartName="/ppt/tags/tag64.xml" ContentType="application/vnd.openxmlformats-officedocument.presentationml.tags+xml"/>
  <Override PartName="/ppt/notesSlides/notesSlide14.xml" ContentType="application/vnd.openxmlformats-officedocument.presentationml.notesSlide+xml"/>
  <Override PartName="/ppt/tags/tag65.xml" ContentType="application/vnd.openxmlformats-officedocument.presentationml.tags+xml"/>
  <Override PartName="/ppt/notesSlides/notesSlide15.xml" ContentType="application/vnd.openxmlformats-officedocument.presentationml.notesSlide+xml"/>
  <Override PartName="/ppt/tags/tag66.xml" ContentType="application/vnd.openxmlformats-officedocument.presentationml.tags+xml"/>
  <Override PartName="/ppt/notesSlides/notesSlide16.xml" ContentType="application/vnd.openxmlformats-officedocument.presentationml.notesSlide+xml"/>
  <Override PartName="/ppt/tags/tag67.xml" ContentType="application/vnd.openxmlformats-officedocument.presentationml.tags+xml"/>
  <Override PartName="/ppt/notesSlides/notesSlide17.xml" ContentType="application/vnd.openxmlformats-officedocument.presentationml.notesSlide+xml"/>
  <Override PartName="/ppt/tags/tag68.xml" ContentType="application/vnd.openxmlformats-officedocument.presentationml.tags+xml"/>
  <Override PartName="/ppt/notesSlides/notesSlide18.xml" ContentType="application/vnd.openxmlformats-officedocument.presentationml.notesSlide+xml"/>
  <Override PartName="/ppt/tags/tag69.xml" ContentType="application/vnd.openxmlformats-officedocument.presentationml.tags+xml"/>
  <Override PartName="/ppt/notesSlides/notesSlide19.xml" ContentType="application/vnd.openxmlformats-officedocument.presentationml.notesSlide+xml"/>
  <Override PartName="/ppt/tags/tag70.xml" ContentType="application/vnd.openxmlformats-officedocument.presentationml.tags+xml"/>
  <Override PartName="/ppt/notesSlides/notesSlide20.xml" ContentType="application/vnd.openxmlformats-officedocument.presentationml.notesSlide+xml"/>
  <Override PartName="/ppt/tags/tag71.xml" ContentType="application/vnd.openxmlformats-officedocument.presentationml.tags+xml"/>
  <Override PartName="/ppt/notesSlides/notesSlide21.xml" ContentType="application/vnd.openxmlformats-officedocument.presentationml.notesSlide+xml"/>
  <Override PartName="/ppt/tags/tag72.xml" ContentType="application/vnd.openxmlformats-officedocument.presentationml.tags+xml"/>
  <Override PartName="/ppt/notesSlides/notesSlide22.xml" ContentType="application/vnd.openxmlformats-officedocument.presentationml.notesSlide+xml"/>
  <Override PartName="/ppt/tags/tag73.xml" ContentType="application/vnd.openxmlformats-officedocument.presentationml.tags+xml"/>
  <Override PartName="/ppt/notesSlides/notesSlide23.xml" ContentType="application/vnd.openxmlformats-officedocument.presentationml.notesSlide+xml"/>
  <Override PartName="/ppt/tags/tag74.xml" ContentType="application/vnd.openxmlformats-officedocument.presentationml.tags+xml"/>
  <Override PartName="/ppt/notesSlides/notesSlide24.xml" ContentType="application/vnd.openxmlformats-officedocument.presentationml.notesSlide+xml"/>
  <Override PartName="/ppt/tags/tag75.xml" ContentType="application/vnd.openxmlformats-officedocument.presentationml.tags+xml"/>
  <Override PartName="/ppt/notesSlides/notesSlide25.xml" ContentType="application/vnd.openxmlformats-officedocument.presentationml.notesSlide+xml"/>
  <Override PartName="/ppt/tags/tag76.xml" ContentType="application/vnd.openxmlformats-officedocument.presentationml.tags+xml"/>
  <Override PartName="/ppt/notesSlides/notesSlide26.xml" ContentType="application/vnd.openxmlformats-officedocument.presentationml.notesSlide+xml"/>
  <Override PartName="/ppt/tags/tag77.xml" ContentType="application/vnd.openxmlformats-officedocument.presentationml.tags+xml"/>
  <Override PartName="/ppt/notesSlides/notesSlide27.xml" ContentType="application/vnd.openxmlformats-officedocument.presentationml.notesSlide+xml"/>
  <Override PartName="/ppt/tags/tag78.xml" ContentType="application/vnd.openxmlformats-officedocument.presentationml.tags+xml"/>
  <Override PartName="/ppt/notesSlides/notesSlide28.xml" ContentType="application/vnd.openxmlformats-officedocument.presentationml.notesSlide+xml"/>
  <Override PartName="/ppt/tags/tag79.xml" ContentType="application/vnd.openxmlformats-officedocument.presentationml.tags+xml"/>
  <Override PartName="/ppt/notesSlides/notesSlide29.xml" ContentType="application/vnd.openxmlformats-officedocument.presentationml.notesSlide+xml"/>
  <Override PartName="/ppt/tags/tag80.xml" ContentType="application/vnd.openxmlformats-officedocument.presentationml.tags+xml"/>
  <Override PartName="/ppt/notesSlides/notesSlide30.xml" ContentType="application/vnd.openxmlformats-officedocument.presentationml.notesSlide+xml"/>
  <Override PartName="/ppt/tags/tag81.xml" ContentType="application/vnd.openxmlformats-officedocument.presentationml.tags+xml"/>
  <Override PartName="/ppt/notesSlides/notesSlide31.xml" ContentType="application/vnd.openxmlformats-officedocument.presentationml.notesSlide+xml"/>
  <Override PartName="/ppt/tags/tag82.xml" ContentType="application/vnd.openxmlformats-officedocument.presentationml.tags+xml"/>
  <Override PartName="/ppt/notesSlides/notesSlide32.xml" ContentType="application/vnd.openxmlformats-officedocument.presentationml.notesSlide+xml"/>
  <Override PartName="/ppt/tags/tag83.xml" ContentType="application/vnd.openxmlformats-officedocument.presentationml.tags+xml"/>
  <Override PartName="/ppt/notesSlides/notesSlide33.xml" ContentType="application/vnd.openxmlformats-officedocument.presentationml.notesSlide+xml"/>
  <Override PartName="/ppt/tags/tag84.xml" ContentType="application/vnd.openxmlformats-officedocument.presentationml.tags+xml"/>
  <Override PartName="/ppt/notesSlides/notesSlide34.xml" ContentType="application/vnd.openxmlformats-officedocument.presentationml.notesSlide+xml"/>
  <Override PartName="/ppt/tags/tag85.xml" ContentType="application/vnd.openxmlformats-officedocument.presentationml.tags+xml"/>
  <Override PartName="/ppt/notesSlides/notesSlide35.xml" ContentType="application/vnd.openxmlformats-officedocument.presentationml.notesSlide+xml"/>
  <Override PartName="/ppt/tags/tag86.xml" ContentType="application/vnd.openxmlformats-officedocument.presentationml.tags+xml"/>
  <Override PartName="/ppt/notesSlides/notesSlide36.xml" ContentType="application/vnd.openxmlformats-officedocument.presentationml.notesSlide+xml"/>
  <Override PartName="/ppt/tags/tag87.xml" ContentType="application/vnd.openxmlformats-officedocument.presentationml.tags+xml"/>
  <Override PartName="/ppt/notesSlides/notesSlide37.xml" ContentType="application/vnd.openxmlformats-officedocument.presentationml.notesSlide+xml"/>
  <Override PartName="/ppt/tags/tag88.xml" ContentType="application/vnd.openxmlformats-officedocument.presentationml.tags+xml"/>
  <Override PartName="/ppt/notesSlides/notesSlide38.xml" ContentType="application/vnd.openxmlformats-officedocument.presentationml.notesSlide+xml"/>
  <Override PartName="/ppt/tags/tag89.xml" ContentType="application/vnd.openxmlformats-officedocument.presentationml.tags+xml"/>
  <Override PartName="/ppt/notesSlides/notesSlide39.xml" ContentType="application/vnd.openxmlformats-officedocument.presentationml.notesSlide+xml"/>
  <Override PartName="/ppt/tags/tag90.xml" ContentType="application/vnd.openxmlformats-officedocument.presentationml.tags+xml"/>
  <Override PartName="/ppt/notesSlides/notesSlide40.xml" ContentType="application/vnd.openxmlformats-officedocument.presentationml.notesSlide+xml"/>
  <Override PartName="/ppt/tags/tag91.xml" ContentType="application/vnd.openxmlformats-officedocument.presentationml.tags+xml"/>
  <Override PartName="/ppt/notesSlides/notesSlide41.xml" ContentType="application/vnd.openxmlformats-officedocument.presentationml.notesSlide+xml"/>
  <Override PartName="/ppt/tags/tag92.xml" ContentType="application/vnd.openxmlformats-officedocument.presentationml.tags+xml"/>
  <Override PartName="/ppt/notesSlides/notesSlide42.xml" ContentType="application/vnd.openxmlformats-officedocument.presentationml.notesSlide+xml"/>
  <Override PartName="/ppt/tags/tag93.xml" ContentType="application/vnd.openxmlformats-officedocument.presentationml.tags+xml"/>
  <Override PartName="/ppt/notesSlides/notesSlide43.xml" ContentType="application/vnd.openxmlformats-officedocument.presentationml.notesSlide+xml"/>
  <Override PartName="/ppt/tags/tag94.xml" ContentType="application/vnd.openxmlformats-officedocument.presentationml.tags+xml"/>
  <Override PartName="/ppt/notesSlides/notesSlide44.xml" ContentType="application/vnd.openxmlformats-officedocument.presentationml.notesSlide+xml"/>
  <Override PartName="/ppt/tags/tag95.xml" ContentType="application/vnd.openxmlformats-officedocument.presentationml.tags+xml"/>
  <Override PartName="/ppt/notesSlides/notesSlide45.xml" ContentType="application/vnd.openxmlformats-officedocument.presentationml.notesSlide+xml"/>
  <Override PartName="/ppt/tags/tag96.xml" ContentType="application/vnd.openxmlformats-officedocument.presentationml.tags+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3" r:id="rId2"/>
  </p:sldMasterIdLst>
  <p:notesMasterIdLst>
    <p:notesMasterId r:id="rId49"/>
  </p:notesMasterIdLst>
  <p:handoutMasterIdLst>
    <p:handoutMasterId r:id="rId50"/>
  </p:handoutMasterIdLst>
  <p:sldIdLst>
    <p:sldId id="317" r:id="rId3"/>
    <p:sldId id="840" r:id="rId4"/>
    <p:sldId id="364" r:id="rId5"/>
    <p:sldId id="370" r:id="rId6"/>
    <p:sldId id="321" r:id="rId7"/>
    <p:sldId id="322" r:id="rId8"/>
    <p:sldId id="323" r:id="rId9"/>
    <p:sldId id="324" r:id="rId10"/>
    <p:sldId id="325" r:id="rId11"/>
    <p:sldId id="373" r:id="rId12"/>
    <p:sldId id="327" r:id="rId13"/>
    <p:sldId id="331" r:id="rId14"/>
    <p:sldId id="617" r:id="rId15"/>
    <p:sldId id="334" r:id="rId16"/>
    <p:sldId id="618" r:id="rId17"/>
    <p:sldId id="619" r:id="rId18"/>
    <p:sldId id="620" r:id="rId19"/>
    <p:sldId id="330" r:id="rId20"/>
    <p:sldId id="621" r:id="rId21"/>
    <p:sldId id="332" r:id="rId22"/>
    <p:sldId id="366" r:id="rId23"/>
    <p:sldId id="348" r:id="rId24"/>
    <p:sldId id="349" r:id="rId25"/>
    <p:sldId id="642" r:id="rId26"/>
    <p:sldId id="885" r:id="rId27"/>
    <p:sldId id="636" r:id="rId28"/>
    <p:sldId id="624" r:id="rId29"/>
    <p:sldId id="884" r:id="rId30"/>
    <p:sldId id="345" r:id="rId31"/>
    <p:sldId id="622" r:id="rId32"/>
    <p:sldId id="371" r:id="rId33"/>
    <p:sldId id="358" r:id="rId34"/>
    <p:sldId id="359" r:id="rId35"/>
    <p:sldId id="644" r:id="rId36"/>
    <p:sldId id="645" r:id="rId37"/>
    <p:sldId id="646" r:id="rId38"/>
    <p:sldId id="647" r:id="rId39"/>
    <p:sldId id="648" r:id="rId40"/>
    <p:sldId id="649" r:id="rId41"/>
    <p:sldId id="623" r:id="rId42"/>
    <p:sldId id="883" r:id="rId43"/>
    <p:sldId id="368" r:id="rId44"/>
    <p:sldId id="652" r:id="rId45"/>
    <p:sldId id="839" r:id="rId46"/>
    <p:sldId id="369" r:id="rId47"/>
    <p:sldId id="363" r:id="rId48"/>
  </p:sldIdLst>
  <p:sldSz cx="12192000" cy="6858000"/>
  <p:notesSz cx="6858000" cy="9144000"/>
  <p:custDataLst>
    <p:tags r:id="rId5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278C0919-EC10-499B-B967-56D588743C54}">
          <p14:sldIdLst>
            <p14:sldId id="317"/>
            <p14:sldId id="840"/>
            <p14:sldId id="364"/>
          </p14:sldIdLst>
        </p14:section>
        <p14:section name="Section 1" id="{D3C7BA20-EEA2-4B7E-89FB-9655CB8E1C7B}">
          <p14:sldIdLst>
            <p14:sldId id="370"/>
            <p14:sldId id="321"/>
            <p14:sldId id="322"/>
            <p14:sldId id="323"/>
            <p14:sldId id="324"/>
            <p14:sldId id="325"/>
            <p14:sldId id="373"/>
            <p14:sldId id="327"/>
            <p14:sldId id="331"/>
            <p14:sldId id="617"/>
          </p14:sldIdLst>
        </p14:section>
        <p14:section name="Section 2" id="{F871375A-C988-43A9-84C6-6C9837CB9B75}">
          <p14:sldIdLst>
            <p14:sldId id="334"/>
            <p14:sldId id="618"/>
            <p14:sldId id="619"/>
            <p14:sldId id="620"/>
            <p14:sldId id="330"/>
            <p14:sldId id="621"/>
            <p14:sldId id="332"/>
            <p14:sldId id="366"/>
          </p14:sldIdLst>
        </p14:section>
        <p14:section name="Section 3" id="{5474F3BE-4FBC-4268-832F-6A76049428EE}">
          <p14:sldIdLst>
            <p14:sldId id="348"/>
            <p14:sldId id="349"/>
            <p14:sldId id="642"/>
            <p14:sldId id="885"/>
            <p14:sldId id="636"/>
            <p14:sldId id="624"/>
            <p14:sldId id="884"/>
            <p14:sldId id="345"/>
            <p14:sldId id="622"/>
          </p14:sldIdLst>
        </p14:section>
        <p14:section name="Section 4" id="{D17533C1-724D-4703-8089-02B36B95017C}">
          <p14:sldIdLst>
            <p14:sldId id="371"/>
            <p14:sldId id="358"/>
            <p14:sldId id="359"/>
            <p14:sldId id="644"/>
            <p14:sldId id="645"/>
            <p14:sldId id="646"/>
            <p14:sldId id="647"/>
            <p14:sldId id="648"/>
            <p14:sldId id="649"/>
            <p14:sldId id="623"/>
          </p14:sldIdLst>
        </p14:section>
        <p14:section name="Wrap Up" id="{9FBCFEC2-64EB-4503-B960-F6DE5A1A742E}">
          <p14:sldIdLst>
            <p14:sldId id="883"/>
            <p14:sldId id="368"/>
            <p14:sldId id="652"/>
            <p14:sldId id="839"/>
            <p14:sldId id="369"/>
            <p14:sldId id="36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ris, Melissa" initials="HM" lastIdx="16" clrIdx="0">
    <p:extLst>
      <p:ext uri="{19B8F6BF-5375-455C-9EA6-DF929625EA0E}">
        <p15:presenceInfo xmlns:p15="http://schemas.microsoft.com/office/powerpoint/2012/main" userId="S-1-5-21-1407069837-2091007605-538272213-25781389" providerId="AD"/>
      </p:ext>
    </p:extLst>
  </p:cmAuthor>
  <p:cmAuthor id="2" name="Yoshii, June" initials="YJ" lastIdx="45" clrIdx="1">
    <p:extLst>
      <p:ext uri="{19B8F6BF-5375-455C-9EA6-DF929625EA0E}">
        <p15:presenceInfo xmlns:p15="http://schemas.microsoft.com/office/powerpoint/2012/main" userId="S-1-5-21-1407069837-2091007605-538272213-30032476" providerId="AD"/>
      </p:ext>
    </p:extLst>
  </p:cmAuthor>
  <p:cmAuthor id="3" name="David Mohr" initials="DM" lastIdx="8" clrIdx="2">
    <p:extLst>
      <p:ext uri="{19B8F6BF-5375-455C-9EA6-DF929625EA0E}">
        <p15:presenceInfo xmlns:p15="http://schemas.microsoft.com/office/powerpoint/2012/main" userId="David Mohr" providerId="None"/>
      </p:ext>
    </p:extLst>
  </p:cmAuthor>
  <p:cmAuthor id="4" name="Charrette, Jen" initials="CJ" lastIdx="7" clrIdx="3">
    <p:extLst>
      <p:ext uri="{19B8F6BF-5375-455C-9EA6-DF929625EA0E}">
        <p15:presenceInfo xmlns:p15="http://schemas.microsoft.com/office/powerpoint/2012/main" userId="Charrette, Jen" providerId="None"/>
      </p:ext>
    </p:extLst>
  </p:cmAuthor>
  <p:cmAuthor id="5" name="Microsoft Office User" initials="MOU" lastIdx="12" clrIdx="4">
    <p:extLst>
      <p:ext uri="{19B8F6BF-5375-455C-9EA6-DF929625EA0E}">
        <p15:presenceInfo xmlns:p15="http://schemas.microsoft.com/office/powerpoint/2012/main" userId="Microsoft Office User" providerId="None"/>
      </p:ext>
    </p:extLst>
  </p:cmAuthor>
  <p:cmAuthor id="6" name="Carol Reece" initials="CR" lastIdx="11" clrIdx="5">
    <p:extLst>
      <p:ext uri="{19B8F6BF-5375-455C-9EA6-DF929625EA0E}">
        <p15:presenceInfo xmlns:p15="http://schemas.microsoft.com/office/powerpoint/2012/main" userId="a67ae08b3f860e0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C4C5"/>
    <a:srgbClr val="E3740E"/>
    <a:srgbClr val="2D75E7"/>
    <a:srgbClr val="16966D"/>
    <a:srgbClr val="4E24A7"/>
    <a:srgbClr val="E817E4"/>
    <a:srgbClr val="FE5496"/>
    <a:srgbClr val="B3EB5B"/>
    <a:srgbClr val="FF9B29"/>
    <a:srgbClr val="535B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972" autoAdjust="0"/>
    <p:restoredTop sz="66667" autoAdjust="0"/>
  </p:normalViewPr>
  <p:slideViewPr>
    <p:cSldViewPr snapToGrid="0" snapToObjects="1" showGuides="1">
      <p:cViewPr varScale="1">
        <p:scale>
          <a:sx n="72" d="100"/>
          <a:sy n="72" d="100"/>
        </p:scale>
        <p:origin x="1302" y="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handoutMaster" Target="handoutMasters/handoutMaster1.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tags" Target="tags/tag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A624B0-90F9-634D-B088-BAF914AB7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5550255-9A44-5141-A14B-0AFB2414AD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7D4CC6-1AC1-6547-8987-01DDD7392771}" type="datetimeFigureOut">
              <a:rPr lang="en-US" smtClean="0"/>
              <a:t>11/17/2020</a:t>
            </a:fld>
            <a:endParaRPr lang="en-US" dirty="0"/>
          </a:p>
        </p:txBody>
      </p:sp>
      <p:sp>
        <p:nvSpPr>
          <p:cNvPr id="4" name="Footer Placeholder 3">
            <a:extLst>
              <a:ext uri="{FF2B5EF4-FFF2-40B4-BE49-F238E27FC236}">
                <a16:creationId xmlns:a16="http://schemas.microsoft.com/office/drawing/2014/main" id="{D3CB1F18-ED24-9E49-9F0B-B6FD6B22F8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1FDFC-8250-AD46-B773-8125051BCCF6}" type="datetimeFigureOut">
              <a:rPr lang="en-US" smtClean="0"/>
              <a:t>11/17/2020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ws.amazon.com/what-is-cloud-computin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8" Type="http://schemas.openxmlformats.org/officeDocument/2006/relationships/hyperlink" Target="https://aws.amazon.com/outposts/" TargetMode="External"/><Relationship Id="rId3" Type="http://schemas.openxmlformats.org/officeDocument/2006/relationships/hyperlink" Target="https://aws.amazon.com/ec2/" TargetMode="External"/><Relationship Id="rId7" Type="http://schemas.openxmlformats.org/officeDocument/2006/relationships/hyperlink" Target="https://aws.amazon.com/batch/" TargetMode="External"/><Relationship Id="rId12" Type="http://schemas.openxmlformats.org/officeDocument/2006/relationships/hyperlink" Target="https://aws.amazon.com/vmware/"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aws.amazon.com/lightsail/" TargetMode="External"/><Relationship Id="rId11" Type="http://schemas.openxmlformats.org/officeDocument/2006/relationships/hyperlink" Target="https://aws.amazon.com/fargate/" TargetMode="External"/><Relationship Id="rId5" Type="http://schemas.openxmlformats.org/officeDocument/2006/relationships/hyperlink" Target="https://aws.amazon.com/elasticbeanstalk/" TargetMode="External"/><Relationship Id="rId10" Type="http://schemas.openxmlformats.org/officeDocument/2006/relationships/hyperlink" Target="https://aws.amazon.com/eks/" TargetMode="External"/><Relationship Id="rId4" Type="http://schemas.openxmlformats.org/officeDocument/2006/relationships/hyperlink" Target="https://aws.amazon.com/lambda/" TargetMode="External"/><Relationship Id="rId9" Type="http://schemas.openxmlformats.org/officeDocument/2006/relationships/hyperlink" Target="https://aws.amazon.com/ecs/"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aws.amazon.com/tool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www.youtube.com/watch?v=mZ5H8sn_2ZI&amp;feature=youtu.be" TargetMode="External"/><Relationship Id="rId2" Type="http://schemas.openxmlformats.org/officeDocument/2006/relationships/slide" Target="../slides/slide45.xml"/><Relationship Id="rId1" Type="http://schemas.openxmlformats.org/officeDocument/2006/relationships/notesMaster" Target="../notesMasters/notesMaster1.xml"/><Relationship Id="rId6" Type="http://schemas.openxmlformats.org/officeDocument/2006/relationships/hyperlink" Target="https://d1.awsstatic.com/whitepapers/aws_cloud_adoption_framework.pdf" TargetMode="External"/><Relationship Id="rId5" Type="http://schemas.openxmlformats.org/officeDocument/2006/relationships/hyperlink" Target="https://d1.awsstatic.com/whitepapers/aws-overview.pdf" TargetMode="External"/><Relationship Id="rId4" Type="http://schemas.openxmlformats.org/officeDocument/2006/relationships/hyperlink" Target="https://aws.amazon.com/what-is-aws/"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ws.amazon.com/what-is-cloud-computin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Welcom</a:t>
            </a:r>
            <a:r>
              <a:rPr lang="en-US" sz="1100" baseline="0" dirty="0"/>
              <a:t>e to Module 1:</a:t>
            </a:r>
            <a:r>
              <a:rPr lang="en-US" sz="1100" dirty="0"/>
              <a:t> Cloud Concepts Overview</a:t>
            </a:r>
            <a:r>
              <a:rPr lang="en-US" sz="1100" u="none" dirty="0"/>
              <a:t>.</a:t>
            </a:r>
          </a:p>
        </p:txBody>
      </p:sp>
    </p:spTree>
    <p:extLst>
      <p:ext uri="{BB962C8B-B14F-4D97-AF65-F5344CB8AC3E}">
        <p14:creationId xmlns:p14="http://schemas.microsoft.com/office/powerpoint/2010/main" val="2154253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090307"/>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There are three main cloud service models. Each model represents a different part of the cloud computing stack and gives you a different level of control over your IT resources</a:t>
            </a:r>
            <a:r>
              <a:rPr lang="en-US" sz="1100" kern="1200" dirty="0">
                <a:solidFill>
                  <a:schemeClr val="tx1"/>
                </a:solidFill>
                <a:effectLst/>
                <a:latin typeface="+mn-lt"/>
                <a:ea typeface="+mn-ea"/>
                <a:cs typeface="+mn-cs"/>
              </a:rPr>
              <a:t>:</a:t>
            </a:r>
            <a:endParaRPr lang="en-US" sz="1100" dirty="0"/>
          </a:p>
          <a:p>
            <a:endParaRPr lang="en-US" sz="1100" dirty="0"/>
          </a:p>
          <a:p>
            <a:pPr marL="171450" indent="-171450">
              <a:buFont typeface="Arial" panose="020B0604020202020204" pitchFamily="34" charset="0"/>
              <a:buChar char="•"/>
            </a:pPr>
            <a:r>
              <a:rPr lang="en-US" sz="1100" b="1" dirty="0"/>
              <a:t>Infrastructure as a service (IaaS)</a:t>
            </a:r>
            <a:r>
              <a:rPr lang="en-US" sz="1100" dirty="0"/>
              <a:t>: Services in this category are the basic building blocks for cloud IT and typically provide you with access to networking features, computers (virtual or on dedicated hardware), and data storage space. IaaS provides you with the highest level of flexibility and management control over your IT resources. It is </a:t>
            </a:r>
            <a:r>
              <a:rPr lang="en-US" sz="1100" u="none" dirty="0"/>
              <a:t>the</a:t>
            </a:r>
            <a:r>
              <a:rPr lang="en-US" sz="1100" dirty="0"/>
              <a:t> most similar to existing IT resources that many IT departments and developers are familiar with today.</a:t>
            </a:r>
          </a:p>
          <a:p>
            <a:pPr marL="171450" indent="-171450">
              <a:buFont typeface="Arial" panose="020B0604020202020204" pitchFamily="34" charset="0"/>
              <a:buChar char="•"/>
            </a:pPr>
            <a:endParaRPr lang="en-US" sz="1100" b="1" dirty="0"/>
          </a:p>
          <a:p>
            <a:pPr marL="171450" indent="-171450">
              <a:buFont typeface="Arial" panose="020B0604020202020204" pitchFamily="34" charset="0"/>
              <a:buChar char="•"/>
            </a:pPr>
            <a:r>
              <a:rPr lang="en-US" sz="1100" b="1" dirty="0"/>
              <a:t>Platform as a service (PaaS)</a:t>
            </a:r>
            <a:r>
              <a:rPr lang="en-US" sz="1100" dirty="0"/>
              <a:t>: Services in this category reduce the need for you to manage the underlying infrastructure (usually hardware and operating systems) and enable you to focus on the deployment and management of your applications. </a:t>
            </a:r>
          </a:p>
          <a:p>
            <a:pPr marL="0" indent="0">
              <a:buFont typeface="Arial" panose="020B0604020202020204" pitchFamily="34" charset="0"/>
              <a:buNone/>
            </a:pPr>
            <a:endParaRPr lang="en-US" sz="1100" u="none" dirty="0"/>
          </a:p>
          <a:p>
            <a:pPr marL="171450" indent="-171450">
              <a:buFont typeface="Arial" panose="020B0604020202020204" pitchFamily="34" charset="0"/>
              <a:buChar char="•"/>
            </a:pPr>
            <a:r>
              <a:rPr lang="en-US" sz="1100" b="1" u="none" dirty="0"/>
              <a:t>Software as a service (SaaS)</a:t>
            </a:r>
            <a:r>
              <a:rPr lang="en-US" sz="1100" u="none" dirty="0"/>
              <a:t>: Services in this category provide you with a completed product that the service provider runs and manages</a:t>
            </a:r>
            <a:r>
              <a:rPr lang="en-US" sz="1100" dirty="0"/>
              <a:t>. In most cases, </a:t>
            </a:r>
            <a:r>
              <a:rPr lang="en-US" sz="1100" i="1" dirty="0"/>
              <a:t>software as a service</a:t>
            </a:r>
            <a:r>
              <a:rPr lang="en-US" sz="1100" dirty="0"/>
              <a:t> refers to end-user applications. With a SaaS offering, you do not have to think about how the service is maintained or how the underlying infrastructure is managed. You need to think </a:t>
            </a:r>
            <a:r>
              <a:rPr lang="en-US" sz="1100" u="none" dirty="0"/>
              <a:t>only</a:t>
            </a:r>
            <a:r>
              <a:rPr lang="en-US" sz="1100" dirty="0"/>
              <a:t> about how you </a:t>
            </a:r>
            <a:r>
              <a:rPr lang="en-US" sz="1100" u="none" dirty="0"/>
              <a:t>plan to </a:t>
            </a:r>
            <a:r>
              <a:rPr lang="en-US" sz="1100" dirty="0"/>
              <a:t>use that particular piece of software. A common example of a SaaS application is web-based email, where you can send and receive email without managing</a:t>
            </a:r>
            <a:r>
              <a:rPr lang="en-US" sz="1100" baseline="0" dirty="0"/>
              <a:t> </a:t>
            </a:r>
            <a:r>
              <a:rPr lang="en-US" sz="1100" dirty="0"/>
              <a:t>feature additions to the email product or </a:t>
            </a:r>
            <a:r>
              <a:rPr lang="en-US" sz="1100" strike="noStrike" dirty="0"/>
              <a:t>maintaining</a:t>
            </a:r>
            <a:r>
              <a:rPr lang="en-US" sz="1100" dirty="0"/>
              <a:t> the servers and operating systems that the email program </a:t>
            </a:r>
            <a:r>
              <a:rPr lang="en-US" sz="1100" u="none" dirty="0"/>
              <a:t>runs</a:t>
            </a:r>
            <a:r>
              <a:rPr lang="en-US" sz="1100" dirty="0"/>
              <a:t> on.</a:t>
            </a:r>
          </a:p>
        </p:txBody>
      </p:sp>
    </p:spTree>
    <p:extLst>
      <p:ext uri="{BB962C8B-B14F-4D97-AF65-F5344CB8AC3E}">
        <p14:creationId xmlns:p14="http://schemas.microsoft.com/office/powerpoint/2010/main" val="41794871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852199"/>
          </a:xfrm>
        </p:spPr>
        <p:txBody>
          <a:bodyPr/>
          <a:lstStyle/>
          <a:p>
            <a:r>
              <a:rPr lang="en-US" sz="1100" kern="1200" dirty="0">
                <a:solidFill>
                  <a:schemeClr val="tx1"/>
                </a:solidFill>
                <a:effectLst/>
                <a:latin typeface="+mn-lt"/>
                <a:ea typeface="+mn-ea"/>
                <a:cs typeface="+mn-cs"/>
              </a:rPr>
              <a:t>There are three main cloud computing deployment models, which represent the cloud environments that your applications can be deployed in:</a:t>
            </a:r>
          </a:p>
          <a:p>
            <a:r>
              <a:rPr lang="en-US" sz="11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t>Cloud</a:t>
            </a:r>
            <a:r>
              <a:rPr lang="en-US" sz="1100" dirty="0"/>
              <a:t>: A cloud-based application is fully deployed in the cloud, and all parts of the application run in the cloud. Applications in the cloud have either been created in the cloud or have been migrated from an existing infrastructure to take advantage of the </a:t>
            </a:r>
            <a:r>
              <a:rPr lang="en-US" sz="1100" dirty="0">
                <a:ea typeface="Amazon Ember Light" panose="020B0403020204020204" pitchFamily="34" charset="0"/>
                <a:cs typeface="Amazon Ember Light" panose="020B0403020204020204" pitchFamily="34" charset="0"/>
                <a:hlinkClick r:id="rId3"/>
              </a:rPr>
              <a:t>benefits of cloud computing</a:t>
            </a:r>
            <a:r>
              <a:rPr lang="en-US" sz="1100" dirty="0"/>
              <a:t>. Cloud-based applications can be built on low-level infrastructure pieces or they can use higher-level services that provide abstraction from the management, architecting, and scaling requirements of core infrastructure.</a:t>
            </a:r>
          </a:p>
          <a:p>
            <a:pPr marL="0" indent="0">
              <a:buFont typeface="Arial" panose="020B0604020202020204" pitchFamily="34" charset="0"/>
              <a:buNone/>
            </a:pPr>
            <a:r>
              <a:rPr lang="en-US" sz="1100" kern="1200" dirty="0">
                <a:solidFill>
                  <a:schemeClr val="tx1"/>
                </a:solidFill>
                <a:effectLst/>
                <a:latin typeface="+mn-lt"/>
                <a:ea typeface="+mn-ea"/>
                <a:cs typeface="+mn-cs"/>
              </a:rPr>
              <a:t> </a:t>
            </a:r>
          </a:p>
          <a:p>
            <a:pPr marL="171450" indent="-171450">
              <a:buFont typeface="Arial" panose="020B0604020202020204" pitchFamily="34" charset="0"/>
              <a:buChar char="•"/>
            </a:pPr>
            <a:r>
              <a:rPr lang="en-US" sz="1100" b="1" dirty="0"/>
              <a:t>Hybrid</a:t>
            </a:r>
            <a:r>
              <a:rPr lang="en-US" sz="1100" dirty="0"/>
              <a:t>: A hybrid deployment is a way to connect infrastructure and applications between cloud-based resources and existing resources that are not located in the cloud. The most common method of hybrid deployment is between the cloud and existing on-premises infrastructure. This</a:t>
            </a:r>
            <a:r>
              <a:rPr lang="en-US" sz="1100" baseline="0" dirty="0"/>
              <a:t> model enables an organization</a:t>
            </a:r>
            <a:r>
              <a:rPr lang="en-US" sz="1100" dirty="0"/>
              <a:t> to extend and grow their</a:t>
            </a:r>
            <a:r>
              <a:rPr lang="en-US" sz="1100" baseline="0" dirty="0"/>
              <a:t> </a:t>
            </a:r>
            <a:r>
              <a:rPr lang="en-US" sz="1100" dirty="0"/>
              <a:t>infrastructure into the cloud while connecting cloud resources to internal systems. </a:t>
            </a:r>
          </a:p>
          <a:p>
            <a:pPr marL="0" indent="0">
              <a:buFont typeface="Arial" panose="020B0604020202020204" pitchFamily="34" charset="0"/>
              <a:buNone/>
            </a:pPr>
            <a:endParaRPr lang="en-US" sz="11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100" b="1" dirty="0"/>
              <a:t>On-premises</a:t>
            </a:r>
            <a:r>
              <a:rPr lang="en-US" sz="1100" dirty="0"/>
              <a:t>: Deploying resources on-premises, using virtualization and resource management tools, is sometimes called </a:t>
            </a:r>
            <a:r>
              <a:rPr lang="en-US" sz="1100" i="1" u="none" dirty="0"/>
              <a:t>private cloud</a:t>
            </a:r>
            <a:r>
              <a:rPr lang="en-US" sz="1100" dirty="0"/>
              <a:t>. While on-premises deployment does not provide many of the benefits of cloud computing, it is sometimes sought for its ability to provide dedicated resources. In most cases, this deployment model is the same as legacy IT infrastructure, but it</a:t>
            </a:r>
            <a:r>
              <a:rPr lang="en-US" sz="1100" baseline="0" dirty="0"/>
              <a:t> might also </a:t>
            </a:r>
            <a:r>
              <a:rPr lang="en-US" sz="1100" dirty="0"/>
              <a:t>use application management and virtualization technologies </a:t>
            </a:r>
            <a:r>
              <a:rPr lang="en-US" sz="1100" u="none" dirty="0"/>
              <a:t>to</a:t>
            </a:r>
            <a:r>
              <a:rPr lang="en-US" sz="1100" dirty="0"/>
              <a:t> increase resource utilization.</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646046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133" rtl="0" eaLnBrk="1" fontAlgn="auto" latinLnBrk="0" hangingPunct="1">
              <a:lnSpc>
                <a:spcPct val="100000"/>
              </a:lnSpc>
              <a:spcBef>
                <a:spcPts val="0"/>
              </a:spcBef>
              <a:spcAft>
                <a:spcPts val="600"/>
              </a:spcAft>
              <a:buClrTx/>
              <a:buSzTx/>
              <a:buFontTx/>
              <a:buNone/>
              <a:tabLst/>
              <a:defRPr/>
            </a:pPr>
            <a:r>
              <a:rPr lang="en-US" sz="1100" dirty="0"/>
              <a:t>There are many similarities between AWS and the traditional, on-premises IT space:</a:t>
            </a:r>
            <a:endParaRPr lang="en-US" sz="1100" dirty="0">
              <a:cs typeface="Arial" panose="020B0604020202020204" pitchFamily="34" charset="0"/>
            </a:endParaRPr>
          </a:p>
          <a:p>
            <a:pPr marL="171450" marR="0" lvl="0" indent="-171450" algn="l" defTabSz="457133"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100" dirty="0">
                <a:cs typeface="Arial" panose="020B0604020202020204" pitchFamily="34" charset="0"/>
              </a:rPr>
              <a:t>AWS security groups, network access control lists (network ACLs), and AWS Identity and Access Management (IAM) are similar to firewalls, access control lists (ACLs), and administrators.</a:t>
            </a:r>
          </a:p>
          <a:p>
            <a:pPr marL="171450" marR="0" lvl="0" indent="-171450" algn="l" defTabSz="457133"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100" dirty="0">
                <a:cs typeface="Arial" panose="020B0604020202020204" pitchFamily="34" charset="0"/>
              </a:rPr>
              <a:t>Elastic Load Balancing and Amazon Virtual Private Cloud (Amazon VPC) are similar to routers, network pipelines, and switches.</a:t>
            </a:r>
          </a:p>
          <a:p>
            <a:pPr marL="171450" marR="0" lvl="0" indent="-171450" algn="l" defTabSz="457133"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100" dirty="0">
                <a:cs typeface="Arial" panose="020B0604020202020204" pitchFamily="34" charset="0"/>
              </a:rPr>
              <a:t>Amazon Machine Images (AMIs) and Amazon Elastic Compute Cloud (Amazon EC2) instances are similar to on-premises servers.</a:t>
            </a:r>
          </a:p>
          <a:p>
            <a:pPr marL="171450" marR="0" lvl="0" indent="-171450" algn="l" defTabSz="457133"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100" dirty="0">
                <a:cs typeface="Arial" panose="020B0604020202020204" pitchFamily="34" charset="0"/>
              </a:rPr>
              <a:t>Amazon Elastic Block Store (Amazon EBS), Amazon Elastic File System (Amazon EFS), Amazon Simple Storage Service (Amazon S3), and Amazon Relational Database Service (Amazon RDS) are similar to direct attached storage (DAS), storage area networks (SAN), network attached storage (NAS), and a relational database management service (RDBMS).</a:t>
            </a:r>
          </a:p>
          <a:p>
            <a:pPr marL="0" marR="0" lvl="0" indent="0" algn="l" defTabSz="457133" rtl="0" eaLnBrk="1" fontAlgn="auto" latinLnBrk="0" hangingPunct="1">
              <a:lnSpc>
                <a:spcPct val="100000"/>
              </a:lnSpc>
              <a:spcBef>
                <a:spcPts val="0"/>
              </a:spcBef>
              <a:spcAft>
                <a:spcPts val="600"/>
              </a:spcAft>
              <a:buClrTx/>
              <a:buSzTx/>
              <a:buFontTx/>
              <a:buNone/>
              <a:tabLst/>
              <a:defRPr/>
            </a:pPr>
            <a:endParaRPr lang="en-US" sz="1100" dirty="0">
              <a:cs typeface="Arial" panose="020B0604020202020204" pitchFamily="34" charset="0"/>
            </a:endParaRPr>
          </a:p>
          <a:p>
            <a:pPr marL="0" marR="0" lvl="0" indent="0" algn="l" defTabSz="457133" rtl="0" eaLnBrk="1" fontAlgn="auto" latinLnBrk="0" hangingPunct="1">
              <a:lnSpc>
                <a:spcPct val="100000"/>
              </a:lnSpc>
              <a:spcBef>
                <a:spcPts val="0"/>
              </a:spcBef>
              <a:spcAft>
                <a:spcPts val="600"/>
              </a:spcAft>
              <a:buClrTx/>
              <a:buSzTx/>
              <a:buFontTx/>
              <a:buNone/>
              <a:tabLst/>
              <a:defRPr/>
            </a:pPr>
            <a:r>
              <a:rPr lang="en-US" sz="1100" dirty="0">
                <a:cs typeface="Arial" panose="020B0604020202020204" pitchFamily="34" charset="0"/>
              </a:rPr>
              <a:t>With AWS services and features, you can do almost everything that you would want to do with a traditional data center.</a:t>
            </a:r>
          </a:p>
        </p:txBody>
      </p:sp>
    </p:spTree>
    <p:extLst>
      <p:ext uri="{BB962C8B-B14F-4D97-AF65-F5344CB8AC3E}">
        <p14:creationId xmlns:p14="http://schemas.microsoft.com/office/powerpoint/2010/main" val="4038375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Some key</a:t>
            </a:r>
            <a:r>
              <a:rPr lang="en-US" sz="1100" baseline="0" dirty="0">
                <a:latin typeface="+mn-lt"/>
              </a:rPr>
              <a:t> takeaways from this section of the module include:</a:t>
            </a:r>
            <a:endParaRPr lang="en-US" sz="1100"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sz="1100" dirty="0"/>
              <a:t>Cloud computing is the on-demand delivery of IT resources via the internet with pay-as-you-go pricing.</a:t>
            </a:r>
          </a:p>
          <a:p>
            <a:pPr marL="171450" indent="-171450">
              <a:buFont typeface="Arial" panose="020B0604020202020204" pitchFamily="34" charset="0"/>
              <a:buChar char="•"/>
            </a:pPr>
            <a:r>
              <a:rPr lang="en-US" sz="1100" dirty="0"/>
              <a:t>Cloud computing enables you to think of (and use) your infrastructure as software.</a:t>
            </a:r>
          </a:p>
          <a:p>
            <a:pPr marL="171450" indent="-171450">
              <a:buFont typeface="Arial" panose="020B0604020202020204" pitchFamily="34" charset="0"/>
              <a:buChar char="•"/>
            </a:pPr>
            <a:r>
              <a:rPr lang="en-US" sz="1100" dirty="0"/>
              <a:t>There are three cloud service models: IaaS, PaaS, and SaaS.</a:t>
            </a:r>
          </a:p>
          <a:p>
            <a:pPr marL="171450" indent="-171450">
              <a:buFont typeface="Arial" panose="020B0604020202020204" pitchFamily="34" charset="0"/>
              <a:buChar char="•"/>
            </a:pPr>
            <a:r>
              <a:rPr lang="en-US" sz="1100" dirty="0"/>
              <a:t>There are three cloud deployment models: cloud, hybrid, and on-premises or private cloud.</a:t>
            </a:r>
          </a:p>
          <a:p>
            <a:pPr marL="171450" indent="-171450">
              <a:buFont typeface="Arial" panose="020B0604020202020204" pitchFamily="34" charset="0"/>
              <a:buChar char="•"/>
            </a:pPr>
            <a:r>
              <a:rPr lang="en-US" sz="1100" dirty="0"/>
              <a:t>There are many AWS service analogs for the traditional, on-premises IT space.</a:t>
            </a:r>
          </a:p>
          <a:p>
            <a:pPr marL="171450" indent="-171450">
              <a:buFont typeface="Arial" panose="020B0604020202020204" pitchFamily="34" charset="0"/>
              <a:buChar char="•"/>
            </a:pPr>
            <a:endParaRPr lang="en-US" sz="1100" dirty="0"/>
          </a:p>
        </p:txBody>
      </p:sp>
    </p:spTree>
    <p:extLst>
      <p:ext uri="{BB962C8B-B14F-4D97-AF65-F5344CB8AC3E}">
        <p14:creationId xmlns:p14="http://schemas.microsoft.com/office/powerpoint/2010/main" val="3077572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Section 2: Advantages of cloud</a:t>
            </a:r>
            <a:r>
              <a:rPr lang="en-US" sz="1100" kern="1200" baseline="0" dirty="0">
                <a:solidFill>
                  <a:schemeClr val="tx1"/>
                </a:solidFill>
                <a:effectLst/>
                <a:latin typeface="+mn-lt"/>
                <a:ea typeface="+mn-ea"/>
                <a:cs typeface="+mn-cs"/>
              </a:rPr>
              <a:t> computing</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Why are so many companies interested in moving to the cloud? This section presents six advantages of cloud computing.</a:t>
            </a:r>
          </a:p>
        </p:txBody>
      </p:sp>
    </p:spTree>
    <p:extLst>
      <p:ext uri="{BB962C8B-B14F-4D97-AF65-F5344CB8AC3E}">
        <p14:creationId xmlns:p14="http://schemas.microsoft.com/office/powerpoint/2010/main" val="224990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4" y="4560572"/>
            <a:ext cx="5486400" cy="3921692"/>
          </a:xfrm>
        </p:spPr>
        <p:txBody>
          <a:bodyPr/>
          <a:lstStyle/>
          <a:p>
            <a:pPr defTabSz="457133">
              <a:spcBef>
                <a:spcPct val="0"/>
              </a:spcBef>
              <a:spcAft>
                <a:spcPts val="600"/>
              </a:spcAft>
              <a:defRPr/>
            </a:pPr>
            <a:r>
              <a:rPr lang="en-US" sz="1100" b="1" dirty="0"/>
              <a:t>Advantage #1—Trade capital expense for variable expense</a:t>
            </a:r>
            <a:r>
              <a:rPr lang="en-US" sz="1100" b="0" i="0" kern="1200" dirty="0">
                <a:solidFill>
                  <a:schemeClr val="tx1"/>
                </a:solidFill>
                <a:effectLst/>
                <a:latin typeface="+mn-lt"/>
                <a:ea typeface="+mn-ea"/>
                <a:cs typeface="+mn-cs"/>
              </a:rPr>
              <a:t>: </a:t>
            </a:r>
            <a:r>
              <a:rPr lang="en-US" sz="1100" i="1" kern="1200" dirty="0">
                <a:solidFill>
                  <a:schemeClr val="tx1"/>
                </a:solidFill>
                <a:effectLst/>
                <a:latin typeface="+mn-lt"/>
                <a:ea typeface="+mn-ea"/>
                <a:cs typeface="+mn-cs"/>
              </a:rPr>
              <a:t>Capital expenses (capex)</a:t>
            </a:r>
            <a:r>
              <a:rPr lang="en-US" sz="1100" kern="1200" dirty="0">
                <a:solidFill>
                  <a:schemeClr val="tx1"/>
                </a:solidFill>
                <a:effectLst/>
                <a:latin typeface="+mn-lt"/>
                <a:ea typeface="+mn-ea"/>
                <a:cs typeface="+mn-cs"/>
              </a:rPr>
              <a:t> are funds </a:t>
            </a:r>
            <a:r>
              <a:rPr lang="en-US" sz="1100" u="none" strike="noStrike" kern="1200" dirty="0">
                <a:solidFill>
                  <a:schemeClr val="tx1"/>
                </a:solidFill>
                <a:effectLst/>
                <a:latin typeface="+mn-lt"/>
                <a:ea typeface="+mn-ea"/>
                <a:cs typeface="+mn-cs"/>
              </a:rPr>
              <a:t>that </a:t>
            </a:r>
            <a:r>
              <a:rPr lang="en-US" sz="1100" u="none" kern="1200" dirty="0">
                <a:solidFill>
                  <a:schemeClr val="tx1"/>
                </a:solidFill>
                <a:effectLst/>
                <a:latin typeface="+mn-lt"/>
                <a:ea typeface="+mn-ea"/>
                <a:cs typeface="+mn-cs"/>
              </a:rPr>
              <a:t>a company uses </a:t>
            </a:r>
            <a:r>
              <a:rPr lang="en-US" sz="1100" kern="1200" dirty="0">
                <a:solidFill>
                  <a:schemeClr val="tx1"/>
                </a:solidFill>
                <a:effectLst/>
                <a:latin typeface="+mn-lt"/>
                <a:ea typeface="+mn-ea"/>
                <a:cs typeface="+mn-cs"/>
              </a:rPr>
              <a:t>to acquire, upgrade, and maintain physical assets such as property, industrial buildings, or equipment. </a:t>
            </a:r>
            <a:r>
              <a:rPr lang="en-US" sz="1100" u="none" kern="1200" dirty="0">
                <a:solidFill>
                  <a:schemeClr val="tx1"/>
                </a:solidFill>
                <a:effectLst/>
                <a:latin typeface="+mn-lt"/>
                <a:ea typeface="+mn-ea"/>
                <a:cs typeface="+mn-cs"/>
              </a:rPr>
              <a:t>Do you remember </a:t>
            </a:r>
            <a:r>
              <a:rPr lang="en-US" sz="1100" kern="1200" dirty="0">
                <a:solidFill>
                  <a:schemeClr val="tx1"/>
                </a:solidFill>
                <a:effectLst/>
                <a:latin typeface="+mn-lt"/>
                <a:ea typeface="+mn-ea"/>
                <a:cs typeface="+mn-cs"/>
              </a:rPr>
              <a:t>the data center example in the traditional computing model where you needed to rack and stack the hardware, and then manage it all? You must pay for everything in the data center whether you use it or not.</a:t>
            </a:r>
          </a:p>
          <a:p>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By contrast, a </a:t>
            </a:r>
            <a:r>
              <a:rPr lang="en-US" sz="1100" i="1" kern="1200" dirty="0">
                <a:solidFill>
                  <a:schemeClr val="tx1"/>
                </a:solidFill>
                <a:effectLst/>
                <a:latin typeface="+mn-lt"/>
                <a:ea typeface="+mn-ea"/>
                <a:cs typeface="+mn-cs"/>
              </a:rPr>
              <a:t>variable expense</a:t>
            </a:r>
            <a:r>
              <a:rPr lang="en-US" sz="1100" kern="1200" dirty="0">
                <a:solidFill>
                  <a:schemeClr val="tx1"/>
                </a:solidFill>
                <a:effectLst/>
                <a:latin typeface="+mn-lt"/>
                <a:ea typeface="+mn-ea"/>
                <a:cs typeface="+mn-cs"/>
              </a:rPr>
              <a:t> is an expense that </a:t>
            </a:r>
            <a:r>
              <a:rPr lang="en-US" sz="1100" u="none" kern="1200" dirty="0">
                <a:solidFill>
                  <a:schemeClr val="tx1"/>
                </a:solidFill>
                <a:effectLst/>
                <a:latin typeface="+mn-lt"/>
                <a:ea typeface="+mn-ea"/>
                <a:cs typeface="+mn-cs"/>
              </a:rPr>
              <a:t>the person who bears the cost can easily alter or avoid</a:t>
            </a:r>
            <a:r>
              <a:rPr lang="en-US" sz="1100" kern="1200" dirty="0">
                <a:solidFill>
                  <a:schemeClr val="tx1"/>
                </a:solidFill>
                <a:effectLst/>
                <a:latin typeface="+mn-lt"/>
                <a:ea typeface="+mn-ea"/>
                <a:cs typeface="+mn-cs"/>
              </a:rPr>
              <a:t>. </a:t>
            </a:r>
            <a:r>
              <a:rPr lang="en-US" sz="1100" dirty="0"/>
              <a:t>Instead of investing heavily in data centers and servers before you know how you</a:t>
            </a:r>
            <a:r>
              <a:rPr lang="en-US" sz="1100" baseline="0" dirty="0"/>
              <a:t> will</a:t>
            </a:r>
            <a:r>
              <a:rPr lang="en-US" sz="1100" dirty="0"/>
              <a:t> use them, you can pay only when you consume resources and pay only for the amount you consume. </a:t>
            </a:r>
            <a:r>
              <a:rPr lang="en-US" sz="1100" u="none" kern="1200" dirty="0">
                <a:solidFill>
                  <a:schemeClr val="tx1"/>
                </a:solidFill>
                <a:effectLst/>
                <a:latin typeface="+mn-lt"/>
                <a:ea typeface="+mn-ea"/>
                <a:cs typeface="+mn-cs"/>
              </a:rPr>
              <a:t>Thus,</a:t>
            </a:r>
            <a:r>
              <a:rPr lang="en-US" sz="1100" kern="1200" dirty="0">
                <a:solidFill>
                  <a:schemeClr val="tx1"/>
                </a:solidFill>
                <a:effectLst/>
                <a:latin typeface="+mn-lt"/>
                <a:ea typeface="+mn-ea"/>
                <a:cs typeface="+mn-cs"/>
              </a:rPr>
              <a:t> you save money on technology.</a:t>
            </a:r>
            <a:r>
              <a:rPr lang="en-US" sz="1100" kern="1200" baseline="0" dirty="0">
                <a:solidFill>
                  <a:schemeClr val="tx1"/>
                </a:solidFill>
                <a:effectLst/>
                <a:latin typeface="+mn-lt"/>
                <a:ea typeface="+mn-ea"/>
                <a:cs typeface="+mn-cs"/>
              </a:rPr>
              <a:t> It also enables you to </a:t>
            </a:r>
            <a:r>
              <a:rPr lang="en-US" sz="1100" kern="1200" dirty="0">
                <a:solidFill>
                  <a:schemeClr val="tx1"/>
                </a:solidFill>
                <a:effectLst/>
                <a:latin typeface="+mn-lt"/>
                <a:ea typeface="+mn-ea"/>
                <a:cs typeface="+mn-cs"/>
              </a:rPr>
              <a:t>adapt to new applications with as much space as you need in minutes, instead of weeks or days. Maintenance is reduced,</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so you can </a:t>
            </a:r>
            <a:r>
              <a:rPr lang="en-US" sz="1100" u="none" strike="noStrike" kern="1200" dirty="0">
                <a:solidFill>
                  <a:schemeClr val="tx1"/>
                </a:solidFill>
                <a:effectLst/>
                <a:latin typeface="+mn-lt"/>
                <a:ea typeface="+mn-ea"/>
                <a:cs typeface="+mn-cs"/>
              </a:rPr>
              <a:t>spend focus more </a:t>
            </a:r>
            <a:r>
              <a:rPr lang="en-US" sz="1100" kern="1200" dirty="0">
                <a:solidFill>
                  <a:schemeClr val="tx1"/>
                </a:solidFill>
                <a:effectLst/>
                <a:latin typeface="+mn-lt"/>
                <a:ea typeface="+mn-ea"/>
                <a:cs typeface="+mn-cs"/>
              </a:rPr>
              <a:t>on the core goals of your business. </a:t>
            </a:r>
          </a:p>
          <a:p>
            <a:pPr defTabSz="457133">
              <a:spcBef>
                <a:spcPct val="0"/>
              </a:spcBef>
              <a:spcAft>
                <a:spcPts val="600"/>
              </a:spcAft>
              <a:defRPr/>
            </a:pPr>
            <a:endParaRPr lang="en-US" sz="1100" dirty="0"/>
          </a:p>
        </p:txBody>
      </p:sp>
    </p:spTree>
    <p:extLst>
      <p:ext uri="{BB962C8B-B14F-4D97-AF65-F5344CB8AC3E}">
        <p14:creationId xmlns:p14="http://schemas.microsoft.com/office/powerpoint/2010/main" val="2116521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4" y="4560572"/>
            <a:ext cx="5486400" cy="3921692"/>
          </a:xfrm>
        </p:spPr>
        <p:txBody>
          <a:bodyPr/>
          <a:lstStyle/>
          <a:p>
            <a:pPr defTabSz="457133">
              <a:spcBef>
                <a:spcPct val="0"/>
              </a:spcBef>
              <a:spcAft>
                <a:spcPts val="600"/>
              </a:spcAft>
              <a:defRPr/>
            </a:pPr>
            <a:r>
              <a:rPr lang="en-US" sz="1100" b="1" dirty="0"/>
              <a:t>Advantage #2—Benefit from massive economies of scale</a:t>
            </a:r>
            <a:r>
              <a:rPr lang="en-US" sz="1100" dirty="0"/>
              <a:t>: By using cloud computing, you can achieve a lower variable cost than you can get on your own. Because usage from hundreds of thousands of customers is aggregated in the cloud, providers such as AWS can achieve higher economies of scale, which translates into lower pay-as-you-go prices.</a:t>
            </a:r>
          </a:p>
        </p:txBody>
      </p:sp>
    </p:spTree>
    <p:extLst>
      <p:ext uri="{BB962C8B-B14F-4D97-AF65-F5344CB8AC3E}">
        <p14:creationId xmlns:p14="http://schemas.microsoft.com/office/powerpoint/2010/main" val="36547074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4" y="4560572"/>
            <a:ext cx="5486400" cy="3921692"/>
          </a:xfrm>
        </p:spPr>
        <p:txBody>
          <a:bodyPr/>
          <a:lstStyle/>
          <a:p>
            <a:pPr defTabSz="457133">
              <a:spcBef>
                <a:spcPct val="0"/>
              </a:spcBef>
              <a:spcAft>
                <a:spcPts val="600"/>
              </a:spcAft>
              <a:defRPr/>
            </a:pPr>
            <a:r>
              <a:rPr lang="en-US" sz="1100" b="1" dirty="0"/>
              <a:t>Advantage #3—Stop guessing capacity</a:t>
            </a:r>
            <a:r>
              <a:rPr lang="en-US" sz="1100" dirty="0"/>
              <a:t>: Eliminate guessing about your infrastructure capacity needs. When you make a capacity decision before </a:t>
            </a:r>
            <a:r>
              <a:rPr lang="en-US" sz="1100" u="none" dirty="0"/>
              <a:t>you deploy </a:t>
            </a:r>
            <a:r>
              <a:rPr lang="en-US" sz="1100" dirty="0"/>
              <a:t>an application, you often either have expensive idle resources or deal</a:t>
            </a:r>
            <a:r>
              <a:rPr lang="en-US" sz="1100" baseline="0" dirty="0"/>
              <a:t> wit</a:t>
            </a:r>
            <a:r>
              <a:rPr lang="en-US" sz="1100" dirty="0"/>
              <a:t>h limited capacity. With cloud computing, these problems go away. You can access as much or as little as you need, and scale up and down as required with only a few minutes’ notice.</a:t>
            </a:r>
          </a:p>
        </p:txBody>
      </p:sp>
    </p:spTree>
    <p:extLst>
      <p:ext uri="{BB962C8B-B14F-4D97-AF65-F5344CB8AC3E}">
        <p14:creationId xmlns:p14="http://schemas.microsoft.com/office/powerpoint/2010/main" val="2137873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3" y="4560572"/>
            <a:ext cx="5486401" cy="3921692"/>
          </a:xfrm>
        </p:spPr>
        <p:txBody>
          <a:bodyPr/>
          <a:lstStyle/>
          <a:p>
            <a:pPr defTabSz="457133">
              <a:spcBef>
                <a:spcPct val="0"/>
              </a:spcBef>
              <a:spcAft>
                <a:spcPts val="600"/>
              </a:spcAft>
              <a:defRPr/>
            </a:pPr>
            <a:r>
              <a:rPr lang="en-US" sz="1100" b="1" dirty="0"/>
              <a:t>Advantage #4—Increase speed and agility</a:t>
            </a:r>
            <a:r>
              <a:rPr lang="en-US" sz="1100" dirty="0"/>
              <a:t>: In a cloud computing environment, new IT resources are only a click away, which means that you reduce the time it takes to make those resources available to your developers from weeks to just minutes. </a:t>
            </a:r>
            <a:r>
              <a:rPr lang="en-US" sz="1100" u="none" dirty="0"/>
              <a:t>The result is </a:t>
            </a:r>
            <a:r>
              <a:rPr lang="en-US" sz="1100" dirty="0"/>
              <a:t>a dramatic increase in agility for the organization because the cost and time </a:t>
            </a:r>
            <a:r>
              <a:rPr lang="en-US" sz="1100" u="none" dirty="0"/>
              <a:t>that</a:t>
            </a:r>
            <a:r>
              <a:rPr lang="en-US" sz="1100" dirty="0"/>
              <a:t> it takes to experiment and develop </a:t>
            </a:r>
            <a:r>
              <a:rPr lang="en-US" sz="1100" u="none" dirty="0"/>
              <a:t>are</a:t>
            </a:r>
            <a:r>
              <a:rPr lang="en-US" sz="1100" dirty="0"/>
              <a:t> significantly lower.</a:t>
            </a:r>
          </a:p>
        </p:txBody>
      </p:sp>
    </p:spTree>
    <p:extLst>
      <p:ext uri="{BB962C8B-B14F-4D97-AF65-F5344CB8AC3E}">
        <p14:creationId xmlns:p14="http://schemas.microsoft.com/office/powerpoint/2010/main" val="25228022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4" y="4560572"/>
            <a:ext cx="5486400" cy="3921692"/>
          </a:xfrm>
        </p:spPr>
        <p:txBody>
          <a:bodyPr/>
          <a:lstStyle/>
          <a:p>
            <a:pPr defTabSz="457133">
              <a:spcBef>
                <a:spcPct val="0"/>
              </a:spcBef>
              <a:spcAft>
                <a:spcPts val="600"/>
              </a:spcAft>
              <a:defRPr/>
            </a:pPr>
            <a:r>
              <a:rPr lang="en-US" sz="1100" b="1" dirty="0"/>
              <a:t>Advantage #5—Stop spending money on running and maintaining data centers</a:t>
            </a:r>
            <a:r>
              <a:rPr lang="en-US" sz="1100" dirty="0"/>
              <a:t>: Focus on projects that differentiate your business instead of focusing on the infrastructure. Cloud computing enables you to focus on your own customers instead of the </a:t>
            </a:r>
            <a:r>
              <a:rPr lang="en-US" sz="1100" u="none" dirty="0"/>
              <a:t>heavy lifting</a:t>
            </a:r>
            <a:r>
              <a:rPr lang="en-US" sz="1100" dirty="0"/>
              <a:t> of racking, stacking, and powering servers.</a:t>
            </a:r>
          </a:p>
        </p:txBody>
      </p:sp>
    </p:spTree>
    <p:extLst>
      <p:ext uri="{BB962C8B-B14F-4D97-AF65-F5344CB8AC3E}">
        <p14:creationId xmlns:p14="http://schemas.microsoft.com/office/powerpoint/2010/main" val="393343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This module addresses the following topics:</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Introduction to cloud computing</a:t>
            </a:r>
          </a:p>
          <a:p>
            <a:pPr marL="171450" indent="-171450">
              <a:buFont typeface="Arial" panose="020B0604020202020204" pitchFamily="34" charset="0"/>
              <a:buChar char="•"/>
            </a:pPr>
            <a:r>
              <a:rPr lang="en-US" sz="1100" kern="1200" baseline="0" dirty="0">
                <a:solidFill>
                  <a:schemeClr val="tx1"/>
                </a:solidFill>
                <a:effectLst/>
                <a:latin typeface="+mn-lt"/>
                <a:ea typeface="+mn-ea"/>
                <a:cs typeface="+mn-cs"/>
              </a:rPr>
              <a:t>Advantages of cloud computing</a:t>
            </a:r>
          </a:p>
          <a:p>
            <a:pPr marL="171450" indent="-171450">
              <a:buFont typeface="Arial" panose="020B0604020202020204" pitchFamily="34" charset="0"/>
              <a:buChar char="•"/>
            </a:pPr>
            <a:r>
              <a:rPr lang="en-US" sz="1100" kern="1200" baseline="0" dirty="0">
                <a:solidFill>
                  <a:schemeClr val="tx1"/>
                </a:solidFill>
                <a:effectLst/>
                <a:latin typeface="+mn-lt"/>
                <a:ea typeface="+mn-ea"/>
                <a:cs typeface="+mn-cs"/>
              </a:rPr>
              <a:t>Introduction to Amazon Web Services (AWS)</a:t>
            </a:r>
          </a:p>
          <a:p>
            <a:pPr marL="171450" indent="-171450">
              <a:buFont typeface="Arial" panose="020B0604020202020204" pitchFamily="34" charset="0"/>
              <a:buChar char="•"/>
            </a:pPr>
            <a:r>
              <a:rPr lang="en-US" sz="1100" kern="1200" baseline="0" dirty="0">
                <a:solidFill>
                  <a:schemeClr val="tx1"/>
                </a:solidFill>
                <a:effectLst/>
                <a:latin typeface="+mn-lt"/>
                <a:ea typeface="+mn-ea"/>
                <a:cs typeface="+mn-cs"/>
              </a:rPr>
              <a:t>AWS Cloud Adoption Framework (AWS CAF)</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dirty="0">
                <a:solidFill>
                  <a:schemeClr val="tx1"/>
                </a:solidFill>
                <a:effectLst/>
                <a:latin typeface="+mn-lt"/>
                <a:ea typeface="+mn-ea"/>
                <a:cs typeface="+mn-cs"/>
              </a:rPr>
              <a:t>Finally, you will</a:t>
            </a:r>
            <a:r>
              <a:rPr lang="en-US" sz="1100" kern="1200" baseline="0" dirty="0">
                <a:solidFill>
                  <a:schemeClr val="tx1"/>
                </a:solidFill>
                <a:effectLst/>
                <a:latin typeface="+mn-lt"/>
                <a:ea typeface="+mn-ea"/>
                <a:cs typeface="+mn-cs"/>
              </a:rPr>
              <a:t> be </a:t>
            </a:r>
            <a:r>
              <a:rPr lang="en-US" sz="1100" kern="1200" dirty="0">
                <a:solidFill>
                  <a:schemeClr val="tx1"/>
                </a:solidFill>
                <a:effectLst/>
                <a:latin typeface="+mn-lt"/>
                <a:ea typeface="+mn-ea"/>
                <a:cs typeface="+mn-cs"/>
              </a:rPr>
              <a:t>asked to complete a knowledge check that will be used to test your understanding of the key concepts </a:t>
            </a:r>
            <a:r>
              <a:rPr lang="en-US" sz="1100" u="none" kern="1200" dirty="0">
                <a:solidFill>
                  <a:schemeClr val="tx1"/>
                </a:solidFill>
                <a:effectLst/>
                <a:latin typeface="+mn-lt"/>
                <a:ea typeface="+mn-ea"/>
                <a:cs typeface="+mn-cs"/>
              </a:rPr>
              <a:t>that are </a:t>
            </a:r>
            <a:r>
              <a:rPr lang="en-US" sz="1100" kern="1200" dirty="0">
                <a:solidFill>
                  <a:schemeClr val="tx1"/>
                </a:solidFill>
                <a:effectLst/>
                <a:latin typeface="+mn-lt"/>
                <a:ea typeface="+mn-ea"/>
                <a:cs typeface="+mn-cs"/>
              </a:rPr>
              <a:t>covered in this module.</a:t>
            </a:r>
          </a:p>
        </p:txBody>
      </p:sp>
    </p:spTree>
    <p:extLst>
      <p:ext uri="{BB962C8B-B14F-4D97-AF65-F5344CB8AC3E}">
        <p14:creationId xmlns:p14="http://schemas.microsoft.com/office/powerpoint/2010/main" val="22245014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4" y="4560572"/>
            <a:ext cx="5486400" cy="3921692"/>
          </a:xfrm>
        </p:spPr>
        <p:txBody>
          <a:bodyPr/>
          <a:lstStyle/>
          <a:p>
            <a:pPr defTabSz="457133">
              <a:spcBef>
                <a:spcPct val="0"/>
              </a:spcBef>
              <a:spcAft>
                <a:spcPts val="600"/>
              </a:spcAft>
              <a:defRPr/>
            </a:pPr>
            <a:r>
              <a:rPr lang="en-US" sz="1100" b="1" dirty="0"/>
              <a:t>Advantage #6—Go global in minutes</a:t>
            </a:r>
            <a:r>
              <a:rPr lang="en-US" sz="1100" dirty="0"/>
              <a:t>: You can deploy your application in multiple AWS</a:t>
            </a:r>
            <a:r>
              <a:rPr lang="en-US" sz="1100" baseline="0" dirty="0"/>
              <a:t> R</a:t>
            </a:r>
            <a:r>
              <a:rPr lang="en-US" sz="1100" dirty="0"/>
              <a:t>egions around the world with just a few clicks. </a:t>
            </a:r>
            <a:r>
              <a:rPr lang="en-US" sz="1100" u="none" dirty="0"/>
              <a:t>As a result</a:t>
            </a:r>
            <a:r>
              <a:rPr lang="en-US" sz="1100" u="sng" dirty="0"/>
              <a:t>,</a:t>
            </a:r>
            <a:r>
              <a:rPr lang="en-US" sz="1100" dirty="0"/>
              <a:t> you can provide a lower latency and better experience for your customers simply and at minimal cost.</a:t>
            </a:r>
          </a:p>
        </p:txBody>
      </p:sp>
    </p:spTree>
    <p:extLst>
      <p:ext uri="{BB962C8B-B14F-4D97-AF65-F5344CB8AC3E}">
        <p14:creationId xmlns:p14="http://schemas.microsoft.com/office/powerpoint/2010/main" val="5392241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The key</a:t>
            </a:r>
            <a:r>
              <a:rPr lang="en-US" sz="1100" baseline="0" dirty="0">
                <a:latin typeface="+mn-lt"/>
              </a:rPr>
              <a:t> takeaways from this section of the module include the six advantages of cloud computing:</a:t>
            </a:r>
            <a:endParaRPr lang="en-US" sz="1100"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sz="1100" dirty="0"/>
              <a:t>Trade capital expense for variable expense</a:t>
            </a:r>
            <a:endParaRPr lang="en-US" sz="1100" strike="sngStrike" dirty="0"/>
          </a:p>
          <a:p>
            <a:pPr marL="171450" indent="-171450">
              <a:buFont typeface="Arial" panose="020B0604020202020204" pitchFamily="34" charset="0"/>
              <a:buChar char="•"/>
            </a:pPr>
            <a:r>
              <a:rPr lang="en-US" sz="1100" dirty="0"/>
              <a:t>Massive economies of scale</a:t>
            </a:r>
            <a:endParaRPr lang="en-US" sz="1100" strike="sngStrike" dirty="0"/>
          </a:p>
          <a:p>
            <a:pPr marL="171450" indent="-171450">
              <a:buFont typeface="Arial" panose="020B0604020202020204" pitchFamily="34" charset="0"/>
              <a:buChar char="•"/>
            </a:pPr>
            <a:r>
              <a:rPr lang="en-US" sz="1100" dirty="0"/>
              <a:t>Stop guessing capacity</a:t>
            </a:r>
            <a:endParaRPr lang="en-US" sz="1100" strike="sngStrike" dirty="0"/>
          </a:p>
          <a:p>
            <a:pPr marL="171450" indent="-171450">
              <a:buFont typeface="Arial" panose="020B0604020202020204" pitchFamily="34" charset="0"/>
              <a:buChar char="•"/>
            </a:pPr>
            <a:r>
              <a:rPr lang="en-US" sz="1100" dirty="0"/>
              <a:t>Increase speed and agility</a:t>
            </a:r>
            <a:endParaRPr lang="en-US" sz="1100" strike="sngStrike" dirty="0"/>
          </a:p>
          <a:p>
            <a:pPr marL="171450" indent="-171450">
              <a:buFont typeface="Arial" panose="020B0604020202020204" pitchFamily="34" charset="0"/>
              <a:buChar char="•"/>
            </a:pPr>
            <a:r>
              <a:rPr lang="en-US" sz="1100" dirty="0"/>
              <a:t>Stop spending money on running and maintaining data centers</a:t>
            </a:r>
            <a:endParaRPr lang="en-US" sz="1100" strike="sngStrike" dirty="0"/>
          </a:p>
          <a:p>
            <a:pPr marL="171450" indent="-171450">
              <a:buFont typeface="Arial" panose="020B0604020202020204" pitchFamily="34" charset="0"/>
              <a:buChar char="•"/>
            </a:pPr>
            <a:r>
              <a:rPr lang="en-US" sz="1100" dirty="0"/>
              <a:t>Go global in minutes</a:t>
            </a:r>
            <a:endParaRPr lang="en-US" sz="1100" strike="sngStrike" dirty="0"/>
          </a:p>
        </p:txBody>
      </p:sp>
    </p:spTree>
    <p:extLst>
      <p:ext uri="{BB962C8B-B14F-4D97-AF65-F5344CB8AC3E}">
        <p14:creationId xmlns:p14="http://schemas.microsoft.com/office/powerpoint/2010/main" val="1830517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Section 3: Introduction to Amazon Web Services</a:t>
            </a:r>
            <a:r>
              <a:rPr lang="en-US" sz="1100" kern="1200" baseline="0" dirty="0">
                <a:solidFill>
                  <a:schemeClr val="tx1"/>
                </a:solidFill>
                <a:effectLst/>
                <a:latin typeface="+mn-lt"/>
                <a:ea typeface="+mn-ea"/>
                <a:cs typeface="+mn-cs"/>
              </a:rPr>
              <a:t> (AWS)</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7261121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charset="0"/>
              <a:buNone/>
              <a:tabLst/>
              <a:defRPr/>
            </a:pPr>
            <a:r>
              <a:rPr lang="en-US" sz="1100" kern="1200" dirty="0">
                <a:solidFill>
                  <a:schemeClr val="tx1"/>
                </a:solidFill>
                <a:effectLst/>
                <a:latin typeface="+mn-lt"/>
                <a:ea typeface="+mn-ea"/>
                <a:cs typeface="+mn-cs"/>
              </a:rPr>
              <a:t>In general, a web service is any piece of software that makes itself available over the internet or on private (intranet) networks. A web service uses a standardized format—such as Extensible Markup Language (XML) or JavaScript Object Notation (JSON)—for the request and the response of an application programming interface (API) interaction. It is not tied to any one operating system or programming language.</a:t>
            </a:r>
            <a:r>
              <a:rPr lang="en-US" sz="1100" kern="1200" baseline="0" dirty="0">
                <a:solidFill>
                  <a:schemeClr val="tx1"/>
                </a:solidFill>
                <a:effectLst/>
                <a:latin typeface="+mn-lt"/>
                <a:ea typeface="+mn-ea"/>
                <a:cs typeface="+mn-cs"/>
              </a:rPr>
              <a:t> I</a:t>
            </a:r>
            <a:r>
              <a:rPr lang="en-US" sz="1100" kern="1200" dirty="0">
                <a:solidFill>
                  <a:schemeClr val="tx1"/>
                </a:solidFill>
                <a:effectLst/>
                <a:latin typeface="+mn-lt"/>
                <a:ea typeface="+mn-ea"/>
                <a:cs typeface="+mn-cs"/>
              </a:rPr>
              <a:t>t’s self-describing via an interface definition file and it is discoverable.</a:t>
            </a:r>
          </a:p>
          <a:p>
            <a:pPr marL="171450" indent="-171450">
              <a:buFont typeface="Arial" charset="0"/>
              <a:buChar char="•"/>
            </a:pPr>
            <a:endParaRPr lang="en-US" sz="1050" baseline="0" dirty="0"/>
          </a:p>
        </p:txBody>
      </p:sp>
    </p:spTree>
    <p:extLst>
      <p:ext uri="{BB962C8B-B14F-4D97-AF65-F5344CB8AC3E}">
        <p14:creationId xmlns:p14="http://schemas.microsoft.com/office/powerpoint/2010/main" val="25656635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kern="1200" dirty="0">
                <a:solidFill>
                  <a:schemeClr val="tx1"/>
                </a:solidFill>
                <a:effectLst/>
                <a:latin typeface="+mn-lt"/>
                <a:ea typeface="+mn-ea"/>
                <a:cs typeface="+mn-cs"/>
              </a:rPr>
              <a:t>Amazon Web Services (AWS) is a secure cloud platform that offers a broad set of global cloud-based products. Because these products are delivered over the internet, you have on-demand access to the compute, storage, network, database, and other IT resources that you might need for your projects—a</a:t>
            </a:r>
            <a:r>
              <a:rPr lang="en-US" sz="1050" kern="1200" baseline="0" dirty="0">
                <a:solidFill>
                  <a:schemeClr val="tx1"/>
                </a:solidFill>
                <a:effectLst/>
                <a:latin typeface="+mn-lt"/>
                <a:ea typeface="+mn-ea"/>
                <a:cs typeface="+mn-cs"/>
              </a:rPr>
              <a:t>nd</a:t>
            </a:r>
            <a:r>
              <a:rPr lang="en-US" sz="1050" kern="1200" dirty="0">
                <a:solidFill>
                  <a:schemeClr val="tx1"/>
                </a:solidFill>
                <a:effectLst/>
                <a:latin typeface="+mn-lt"/>
                <a:ea typeface="+mn-ea"/>
                <a:cs typeface="+mn-cs"/>
              </a:rPr>
              <a:t> the tools to manage them. You can immediately provision and launch AWS resources. The resources are ready for you to use in minutes. </a:t>
            </a:r>
          </a:p>
          <a:p>
            <a:endParaRPr lang="en-US" sz="1050" kern="1200" dirty="0">
              <a:solidFill>
                <a:schemeClr val="tx1"/>
              </a:solidFill>
              <a:effectLst/>
              <a:latin typeface="+mn-lt"/>
              <a:ea typeface="+mn-ea"/>
              <a:cs typeface="+mn-cs"/>
            </a:endParaRPr>
          </a:p>
          <a:p>
            <a:r>
              <a:rPr lang="en-US" sz="1050" kern="1200" dirty="0">
                <a:solidFill>
                  <a:schemeClr val="tx1"/>
                </a:solidFill>
                <a:effectLst/>
                <a:latin typeface="+mn-lt"/>
                <a:ea typeface="+mn-ea"/>
                <a:cs typeface="+mn-cs"/>
              </a:rPr>
              <a:t>AWS offers flexibility. Your AWS environment can be reconfigured and updated on demand, scaled up or down automatically to meet usage patterns and optimize spending, or shut down temporarily or permanently. The billing for AWS services becomes an operational expense instead of a capital expense.</a:t>
            </a:r>
          </a:p>
          <a:p>
            <a:endParaRPr lang="en-US" sz="1050" kern="1200" dirty="0">
              <a:solidFill>
                <a:schemeClr val="tx1"/>
              </a:solidFill>
              <a:effectLst/>
              <a:latin typeface="+mn-lt"/>
              <a:ea typeface="+mn-ea"/>
              <a:cs typeface="+mn-cs"/>
            </a:endParaRPr>
          </a:p>
          <a:p>
            <a:r>
              <a:rPr lang="en-US" sz="1050" kern="1200" dirty="0">
                <a:solidFill>
                  <a:schemeClr val="tx1"/>
                </a:solidFill>
                <a:effectLst/>
                <a:latin typeface="+mn-lt"/>
                <a:ea typeface="+mn-ea"/>
                <a:cs typeface="+mn-cs"/>
              </a:rPr>
              <a:t>AWS services are designed to work together to support virtually any type of application or workload. Think of these services </a:t>
            </a:r>
            <a:r>
              <a:rPr lang="en-US" sz="1050" strike="noStrike" kern="1200" dirty="0">
                <a:solidFill>
                  <a:schemeClr val="tx1"/>
                </a:solidFill>
                <a:effectLst/>
                <a:latin typeface="+mn-lt"/>
                <a:ea typeface="+mn-ea"/>
                <a:cs typeface="+mn-cs"/>
              </a:rPr>
              <a:t>like</a:t>
            </a:r>
            <a:r>
              <a:rPr lang="en-US" sz="1050" kern="1200" dirty="0">
                <a:solidFill>
                  <a:schemeClr val="tx1"/>
                </a:solidFill>
                <a:effectLst/>
                <a:latin typeface="+mn-lt"/>
                <a:ea typeface="+mn-ea"/>
                <a:cs typeface="+mn-cs"/>
              </a:rPr>
              <a:t> building blocks, which you can assemble quickly to build sophisticated, scalable solutions, and then adjust them as your needs change.</a:t>
            </a:r>
          </a:p>
        </p:txBody>
      </p:sp>
    </p:spTree>
    <p:extLst>
      <p:ext uri="{BB962C8B-B14F-4D97-AF65-F5344CB8AC3E}">
        <p14:creationId xmlns:p14="http://schemas.microsoft.com/office/powerpoint/2010/main" val="9842454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AWS services fall under different categories, and each category contains one or more services. You can select the services that you want from these different categories to build your solutions.</a:t>
            </a:r>
          </a:p>
        </p:txBody>
      </p:sp>
    </p:spTree>
    <p:extLst>
      <p:ext uri="{BB962C8B-B14F-4D97-AF65-F5344CB8AC3E}">
        <p14:creationId xmlns:p14="http://schemas.microsoft.com/office/powerpoint/2010/main" val="12761789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For example, say you’re building a database application. Your customers might be sending data to your Amazon Elastic Compute Cloud (Amazon EC2) instances, which is a service in the compute category. These EC2 servers batch the data in one-minute increments and add an object per customer to Amazon Simple Storage Service (Amazon S3), the AWS storage service you’ve chosen to use. You can then use a nonrelational database like Amazon DynamoDB to power your application, for example, to build an index so that you can find all the objects for a given customer that were collected over a certain period. You might decide to run these services inside an Amazon Virtual Private Cloud (Amazon VPC), which is a service in the networking category.</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 purpose of this simple example is to illustrate that you can select web services from different categories and use them together to build a solution (in this case, a database application). Of course, the solutions you build can be quite complex.</a:t>
            </a:r>
          </a:p>
        </p:txBody>
      </p:sp>
    </p:spTree>
    <p:extLst>
      <p:ext uri="{BB962C8B-B14F-4D97-AF65-F5344CB8AC3E}">
        <p14:creationId xmlns:p14="http://schemas.microsoft.com/office/powerpoint/2010/main" val="31030477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815987"/>
          </a:xfrm>
        </p:spPr>
        <p:txBody>
          <a:bodyPr/>
          <a:lstStyle/>
          <a:p>
            <a:r>
              <a:rPr lang="en-US" sz="1100" dirty="0"/>
              <a:t>Which service you choose to use will</a:t>
            </a:r>
            <a:r>
              <a:rPr lang="en-US" sz="1100" baseline="0" dirty="0"/>
              <a:t> depend </a:t>
            </a:r>
            <a:r>
              <a:rPr lang="en-US" sz="1100" dirty="0"/>
              <a:t>on your business goals </a:t>
            </a:r>
            <a:r>
              <a:rPr lang="en-US" sz="1100" u="none" dirty="0"/>
              <a:t>and</a:t>
            </a:r>
            <a:r>
              <a:rPr lang="en-US" sz="1100" dirty="0"/>
              <a:t> technology requirements. In the example you just looked at, the solution made use of Amazon EC2 as the compute service. However, that is only one of many compute services that AWS offers. Here are some other AWS compute offerings that you might choose to use for the following example use cases:</a:t>
            </a:r>
          </a:p>
          <a:p>
            <a:endParaRPr lang="en-US" sz="11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ea typeface="Amazon Ember Light" panose="020B0403020204020204" pitchFamily="34" charset="0"/>
                <a:cs typeface="Amazon Ember Light" panose="020B0403020204020204" pitchFamily="34" charset="0"/>
                <a:hlinkClick r:id="rId3"/>
              </a:rPr>
              <a:t>Amazon EC2</a:t>
            </a:r>
            <a:r>
              <a:rPr lang="en-US" sz="1100" dirty="0"/>
              <a:t>: You want complete control over your AWS computing resources.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ea typeface="Amazon Ember Light" panose="020B0403020204020204" pitchFamily="34" charset="0"/>
                <a:cs typeface="Amazon Ember Light" panose="020B0403020204020204" pitchFamily="34" charset="0"/>
                <a:hlinkClick r:id="rId4"/>
              </a:rPr>
              <a:t>AWS Lambda</a:t>
            </a:r>
            <a:r>
              <a:rPr lang="en-US" sz="1100" dirty="0"/>
              <a:t>: You want to run your code and not manage or provision servers.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ea typeface="Amazon Ember Light" panose="020B0403020204020204" pitchFamily="34" charset="0"/>
                <a:cs typeface="Amazon Ember Light" panose="020B0403020204020204" pitchFamily="34" charset="0"/>
                <a:hlinkClick r:id="rId5"/>
              </a:rPr>
              <a:t>AWS Elastic Beanstalk</a:t>
            </a:r>
            <a:r>
              <a:rPr lang="en-US" sz="1100" dirty="0"/>
              <a:t>: You want a service that deploys, manages, and scales your web applications for you.</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ea typeface="Amazon Ember Light" panose="020B0403020204020204" pitchFamily="34" charset="0"/>
                <a:cs typeface="Amazon Ember Light" panose="020B0403020204020204" pitchFamily="34" charset="0"/>
                <a:hlinkClick r:id="rId6"/>
              </a:rPr>
              <a:t>Amazon </a:t>
            </a:r>
            <a:r>
              <a:rPr lang="en-US" sz="1100" dirty="0" err="1">
                <a:ea typeface="Amazon Ember Light" panose="020B0403020204020204" pitchFamily="34" charset="0"/>
                <a:cs typeface="Amazon Ember Light" panose="020B0403020204020204" pitchFamily="34" charset="0"/>
                <a:hlinkClick r:id="rId6"/>
              </a:rPr>
              <a:t>Lightsail</a:t>
            </a:r>
            <a:r>
              <a:rPr lang="en-US" sz="1100" dirty="0"/>
              <a:t>: You need a lightweight cloud platform for a simple web application.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ea typeface="Amazon Ember Light" panose="020B0403020204020204" pitchFamily="34" charset="0"/>
                <a:cs typeface="Amazon Ember Light" panose="020B0403020204020204" pitchFamily="34" charset="0"/>
                <a:hlinkClick r:id="rId7"/>
              </a:rPr>
              <a:t>AWS Batch</a:t>
            </a:r>
            <a:r>
              <a:rPr lang="en-US" sz="1100" dirty="0"/>
              <a:t>: You need to run hundreds of thousands of batch workloads.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ea typeface="Amazon Ember Light" panose="020B0403020204020204" pitchFamily="34" charset="0"/>
                <a:cs typeface="Amazon Ember Light" panose="020B0403020204020204" pitchFamily="34" charset="0"/>
                <a:hlinkClick r:id="rId8"/>
              </a:rPr>
              <a:t>AWS Outposts</a:t>
            </a:r>
            <a:r>
              <a:rPr lang="en-US" sz="1100" dirty="0"/>
              <a:t>: You want to run AWS infrastructure in your on-premises data center.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ea typeface="Amazon Ember Light" panose="020B0403020204020204" pitchFamily="34" charset="0"/>
                <a:cs typeface="Amazon Ember Light" panose="020B0403020204020204" pitchFamily="34" charset="0"/>
                <a:hlinkClick r:id="rId9"/>
              </a:rPr>
              <a:t>Amazon Elastic Container Service</a:t>
            </a:r>
            <a:r>
              <a:rPr lang="en-US" sz="1100" dirty="0"/>
              <a:t> (Amazon ECS), </a:t>
            </a:r>
            <a:r>
              <a:rPr lang="en-US" sz="1100" dirty="0">
                <a:ea typeface="Amazon Ember Light" panose="020B0403020204020204" pitchFamily="34" charset="0"/>
                <a:cs typeface="Amazon Ember Light" panose="020B0403020204020204" pitchFamily="34" charset="0"/>
                <a:hlinkClick r:id="rId10"/>
              </a:rPr>
              <a:t>Amazon Elastic Kubernetes Service</a:t>
            </a:r>
            <a:r>
              <a:rPr lang="en-US" sz="1100" dirty="0">
                <a:ea typeface="Amazon Ember Light" panose="020B0403020204020204" pitchFamily="34" charset="0"/>
                <a:cs typeface="Amazon Ember Light" panose="020B0403020204020204" pitchFamily="34" charset="0"/>
              </a:rPr>
              <a:t> </a:t>
            </a:r>
            <a:r>
              <a:rPr lang="en-US" sz="1100" dirty="0"/>
              <a:t>(Amazon EKS), or </a:t>
            </a:r>
            <a:r>
              <a:rPr lang="en-US" sz="1100" dirty="0">
                <a:ea typeface="Amazon Ember Light" panose="020B0403020204020204" pitchFamily="34" charset="0"/>
                <a:cs typeface="Amazon Ember Light" panose="020B0403020204020204" pitchFamily="34" charset="0"/>
                <a:hlinkClick r:id="rId11"/>
              </a:rPr>
              <a:t>AWS </a:t>
            </a:r>
            <a:r>
              <a:rPr lang="en-US" sz="1100" dirty="0" err="1">
                <a:ea typeface="Amazon Ember Light" panose="020B0403020204020204" pitchFamily="34" charset="0"/>
                <a:cs typeface="Amazon Ember Light" panose="020B0403020204020204" pitchFamily="34" charset="0"/>
                <a:hlinkClick r:id="rId11"/>
              </a:rPr>
              <a:t>Fargate</a:t>
            </a:r>
            <a:r>
              <a:rPr lang="en-US" sz="1100" dirty="0"/>
              <a:t>: You want to implement a containers or microservices architecture.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ea typeface="Amazon Ember Light" panose="020B0403020204020204" pitchFamily="34" charset="0"/>
                <a:cs typeface="Amazon Ember Light" panose="020B0403020204020204" pitchFamily="34" charset="0"/>
                <a:hlinkClick r:id="rId12"/>
              </a:rPr>
              <a:t>VMware Cloud on AWS</a:t>
            </a:r>
            <a:r>
              <a:rPr lang="en-US" sz="1100" dirty="0"/>
              <a:t>: You have an on-premises server virtualization platform that you want to migrate to AWS.</a:t>
            </a:r>
          </a:p>
          <a:p>
            <a:pPr marL="0" indent="0">
              <a:buFont typeface="Arial" panose="020B0604020202020204" pitchFamily="34" charset="0"/>
              <a:buNone/>
            </a:pPr>
            <a:endParaRPr lang="en-US" sz="1100" dirty="0"/>
          </a:p>
          <a:p>
            <a:r>
              <a:rPr lang="en-US" sz="1100" dirty="0"/>
              <a:t>Similarly, there are a variety of services for you to choose from in the other categories, and the number of offerings keeps growing.</a:t>
            </a:r>
          </a:p>
        </p:txBody>
      </p:sp>
    </p:spTree>
    <p:extLst>
      <p:ext uri="{BB962C8B-B14F-4D97-AF65-F5344CB8AC3E}">
        <p14:creationId xmlns:p14="http://schemas.microsoft.com/office/powerpoint/2010/main" val="35980221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 array of AWS services can be intimidating as you start your journey into the cloud. This course </a:t>
            </a:r>
            <a:r>
              <a:rPr lang="en-US" sz="1100" u="none" kern="1200" dirty="0">
                <a:solidFill>
                  <a:schemeClr val="tx1"/>
                </a:solidFill>
                <a:effectLst/>
                <a:latin typeface="+mn-lt"/>
                <a:ea typeface="+mn-ea"/>
                <a:cs typeface="+mn-cs"/>
              </a:rPr>
              <a:t>focuses</a:t>
            </a:r>
            <a:r>
              <a:rPr lang="en-US" sz="1100" kern="1200" dirty="0">
                <a:solidFill>
                  <a:schemeClr val="tx1"/>
                </a:solidFill>
                <a:effectLst/>
                <a:latin typeface="+mn-lt"/>
                <a:ea typeface="+mn-ea"/>
                <a:cs typeface="+mn-cs"/>
              </a:rPr>
              <a:t> on some of the more common services in the following service categories: compute, storage, database, networking and content delivery, security, identity, and compliance, management and governance, and AWS cost management.</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Legend: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Amazon Elastic Block Store (Amazon EBS)</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Amazon Elastic Compute Cloud (Amazon EC2)</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Amazon Elastic Container Registry (Amazon ECR)</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Amazon Elastic Container Service (Amazon ECS)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Amazon Elastic File System (Amazon EFS)</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Amazon Elastic Kubernetes Service (Amazon EKS)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Amazon Relational Database Service (Amazon RDS)</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Amazon Simple Storage Service (Amazon S3)</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Amazon Virtual Private Cloud (Amazon VPC)</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AWS Identity and Access Management (IAM)</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AWS Key Management Service (AWS KMS)</a:t>
            </a:r>
            <a:endParaRPr lang="en-US" sz="1100" dirty="0"/>
          </a:p>
        </p:txBody>
      </p:sp>
    </p:spTree>
    <p:extLst>
      <p:ext uri="{BB962C8B-B14F-4D97-AF65-F5344CB8AC3E}">
        <p14:creationId xmlns:p14="http://schemas.microsoft.com/office/powerpoint/2010/main" val="27830915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3" y="4415791"/>
            <a:ext cx="5471158" cy="3648271"/>
          </a:xfrm>
        </p:spPr>
        <p:txBody>
          <a:bodyPr/>
          <a:lstStyle/>
          <a:p>
            <a:pPr defTabSz="440695">
              <a:defRPr/>
            </a:pPr>
            <a:r>
              <a:rPr lang="en-US" sz="1100" baseline="0" dirty="0"/>
              <a:t>You might wonder how to access the broad array of services that are offered by AWS. There are three ways to create and manage resources on the AWS Cloud:</a:t>
            </a:r>
          </a:p>
          <a:p>
            <a:pPr marL="171450" indent="-171450">
              <a:buFont typeface="Arial" panose="020B0604020202020204" pitchFamily="34" charset="0"/>
              <a:buChar char="•"/>
            </a:pPr>
            <a:r>
              <a:rPr lang="en-US" sz="1100" b="1" baseline="0" dirty="0"/>
              <a:t>AWS Management Console</a:t>
            </a:r>
            <a:r>
              <a:rPr lang="en-US" sz="1100" baseline="0" dirty="0"/>
              <a:t>: The console provides a rich graphical interface to a majority of the features offered by AWS. (Note: From time to time, new features might not have all of their capabilities </a:t>
            </a:r>
            <a:r>
              <a:rPr lang="en-US" sz="1100" u="none" baseline="0" dirty="0"/>
              <a:t>included in </a:t>
            </a:r>
            <a:r>
              <a:rPr lang="en-US" sz="1100" baseline="0" dirty="0"/>
              <a:t>the console when the feature initially launches.)</a:t>
            </a:r>
          </a:p>
          <a:p>
            <a:pPr marL="171450" indent="-171450">
              <a:buFont typeface="Arial" panose="020B0604020202020204" pitchFamily="34" charset="0"/>
              <a:buChar char="•"/>
            </a:pPr>
            <a:r>
              <a:rPr lang="en-US" sz="1100" b="1" baseline="0" dirty="0"/>
              <a:t>AWS Command Line Interface (AWS CLI)</a:t>
            </a:r>
            <a:r>
              <a:rPr lang="en-US" sz="1100" b="0" baseline="0" dirty="0"/>
              <a:t>:</a:t>
            </a:r>
            <a:r>
              <a:rPr lang="en-US" sz="1100" baseline="0" dirty="0"/>
              <a:t> The AWS CLI provides a suite of utilities that can be launched from a command script in Linux, macOS, or Microsoft Windows.</a:t>
            </a:r>
          </a:p>
          <a:p>
            <a:pPr marL="171450" indent="-171450">
              <a:buFont typeface="Arial" panose="020B0604020202020204" pitchFamily="34" charset="0"/>
              <a:buChar char="•"/>
            </a:pPr>
            <a:r>
              <a:rPr lang="en-US" sz="1100" b="1" baseline="0" dirty="0"/>
              <a:t>Software development kits (SDKs)</a:t>
            </a:r>
            <a:r>
              <a:rPr lang="en-US" sz="1100" b="0" baseline="0" dirty="0"/>
              <a:t>:</a:t>
            </a:r>
            <a:r>
              <a:rPr lang="en-US" sz="1100" baseline="0" dirty="0"/>
              <a:t> AWS provides packages that enable accessing AWS in a variety of popular programming languages. This makes it easy to use AWS in your existing applications and it also enables you to create applications that deploy and monitor complex systems entirely through code. </a:t>
            </a:r>
          </a:p>
          <a:p>
            <a:pPr marL="0" indent="0">
              <a:buFont typeface="+mj-lt"/>
              <a:buNone/>
            </a:pPr>
            <a:endParaRPr lang="en-US" sz="1100" baseline="0" dirty="0"/>
          </a:p>
          <a:p>
            <a:pPr marL="0" indent="0">
              <a:buFont typeface="+mj-lt"/>
              <a:buNone/>
            </a:pPr>
            <a:r>
              <a:rPr lang="en-US" sz="1100" baseline="0" dirty="0"/>
              <a:t>All three options are built on a common REST-like API that serves as the foundation of AWS. </a:t>
            </a:r>
          </a:p>
          <a:p>
            <a:pPr marL="0" indent="0">
              <a:buFont typeface="+mj-lt"/>
              <a:buNone/>
            </a:pPr>
            <a:endParaRPr lang="en-US" sz="1100" baseline="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100" baseline="0" dirty="0"/>
              <a:t>To learn more about tools you can use to develop and manage applications on AWS, see </a:t>
            </a:r>
            <a:r>
              <a:rPr lang="en-US" sz="1100" dirty="0">
                <a:ea typeface="Amazon Ember Light" panose="020B0403020204020204" pitchFamily="34" charset="0"/>
                <a:cs typeface="Amazon Ember Light" panose="020B0403020204020204" pitchFamily="34" charset="0"/>
                <a:hlinkClick r:id="rId3"/>
              </a:rPr>
              <a:t>Tools to Build on AWS</a:t>
            </a:r>
            <a:r>
              <a:rPr lang="en-US" sz="1100" baseline="0" dirty="0"/>
              <a:t>.</a:t>
            </a:r>
          </a:p>
          <a:p>
            <a:endParaRPr lang="en-US" sz="1100" baseline="0" dirty="0"/>
          </a:p>
        </p:txBody>
      </p:sp>
    </p:spTree>
    <p:extLst>
      <p:ext uri="{BB962C8B-B14F-4D97-AF65-F5344CB8AC3E}">
        <p14:creationId xmlns:p14="http://schemas.microsoft.com/office/powerpoint/2010/main" val="2488163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After completing this module, you should be able to:</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Define different types</a:t>
            </a:r>
            <a:r>
              <a:rPr lang="en-US" sz="1100" kern="1200" baseline="0" dirty="0">
                <a:solidFill>
                  <a:schemeClr val="tx1"/>
                </a:solidFill>
                <a:effectLst/>
                <a:latin typeface="+mn-lt"/>
                <a:ea typeface="+mn-ea"/>
                <a:cs typeface="+mn-cs"/>
              </a:rPr>
              <a:t> of cloud computing</a:t>
            </a:r>
          </a:p>
          <a:p>
            <a:pPr marL="171450" indent="-171450">
              <a:buFont typeface="Arial" panose="020B0604020202020204" pitchFamily="34" charset="0"/>
              <a:buChar char="•"/>
            </a:pPr>
            <a:r>
              <a:rPr lang="en-US" sz="1100" kern="1200" baseline="0" dirty="0">
                <a:solidFill>
                  <a:schemeClr val="tx1"/>
                </a:solidFill>
                <a:effectLst/>
                <a:latin typeface="+mn-lt"/>
                <a:ea typeface="+mn-ea"/>
                <a:cs typeface="+mn-cs"/>
              </a:rPr>
              <a:t>Describe six advantages of cloud computing</a:t>
            </a:r>
          </a:p>
          <a:p>
            <a:pPr marL="171450" indent="-171450">
              <a:buFont typeface="Arial" panose="020B0604020202020204" pitchFamily="34" charset="0"/>
              <a:buChar char="•"/>
            </a:pPr>
            <a:r>
              <a:rPr lang="en-US" sz="1100" kern="1200" baseline="0" dirty="0">
                <a:solidFill>
                  <a:schemeClr val="tx1"/>
                </a:solidFill>
                <a:effectLst/>
                <a:latin typeface="+mn-lt"/>
                <a:ea typeface="+mn-ea"/>
                <a:cs typeface="+mn-cs"/>
              </a:rPr>
              <a:t>Recognize the main AWS service categories and core services</a:t>
            </a:r>
          </a:p>
          <a:p>
            <a:pPr marL="171450" indent="-171450">
              <a:buFont typeface="Arial" panose="020B0604020202020204" pitchFamily="34" charset="0"/>
              <a:buChar char="•"/>
            </a:pPr>
            <a:r>
              <a:rPr lang="en-US" sz="1100" kern="1200" baseline="0" dirty="0">
                <a:solidFill>
                  <a:schemeClr val="tx1"/>
                </a:solidFill>
                <a:effectLst/>
                <a:latin typeface="+mn-lt"/>
                <a:ea typeface="+mn-ea"/>
                <a:cs typeface="+mn-cs"/>
              </a:rPr>
              <a:t>Review the AWS Cloud Adoption Framework (AWS CAF)</a:t>
            </a:r>
            <a:endParaRPr lang="en-US" sz="1100" dirty="0"/>
          </a:p>
        </p:txBody>
      </p:sp>
    </p:spTree>
    <p:extLst>
      <p:ext uri="{BB962C8B-B14F-4D97-AF65-F5344CB8AC3E}">
        <p14:creationId xmlns:p14="http://schemas.microsoft.com/office/powerpoint/2010/main" val="7913485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The key</a:t>
            </a:r>
            <a:r>
              <a:rPr lang="en-US" sz="1100" baseline="0" dirty="0">
                <a:latin typeface="+mn-lt"/>
              </a:rPr>
              <a:t> takeaways from this section of the module include:</a:t>
            </a:r>
          </a:p>
          <a:p>
            <a:pPr marL="171450" indent="-171450">
              <a:buFont typeface="Arial" panose="020B0604020202020204" pitchFamily="34" charset="0"/>
              <a:buChar char="•"/>
            </a:pPr>
            <a:r>
              <a:rPr lang="en-US" sz="1100" dirty="0"/>
              <a:t>AWS is a secure cloud platform that offers a broad set of global cloud-based products called services that are designed to work together.</a:t>
            </a:r>
          </a:p>
          <a:p>
            <a:pPr marL="171450" indent="-171450">
              <a:buFont typeface="Arial" panose="020B0604020202020204" pitchFamily="34" charset="0"/>
              <a:buChar char="•"/>
            </a:pPr>
            <a:r>
              <a:rPr lang="en-US" sz="1100" dirty="0"/>
              <a:t>There are many categories of AWS services, and each category has many services to choose from.</a:t>
            </a:r>
          </a:p>
          <a:p>
            <a:pPr marL="171450" indent="-171450">
              <a:buFont typeface="Arial" panose="020B0604020202020204" pitchFamily="34" charset="0"/>
              <a:buChar char="•"/>
            </a:pPr>
            <a:r>
              <a:rPr lang="en-US" sz="1100" dirty="0"/>
              <a:t>Choose a service based on your business goals and technology requirements.</a:t>
            </a:r>
          </a:p>
          <a:p>
            <a:pPr marL="171450" indent="-171450">
              <a:buFont typeface="Arial" panose="020B0604020202020204" pitchFamily="34" charset="0"/>
              <a:buChar char="•"/>
            </a:pPr>
            <a:r>
              <a:rPr lang="en-US" sz="1100" dirty="0"/>
              <a:t>There are three ways to interact with AWS services.</a:t>
            </a:r>
            <a:endParaRPr lang="en-US" sz="1100" baseline="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solidFill>
                <a:srgbClr val="000000"/>
              </a:solidFill>
              <a:latin typeface="+mn-lt"/>
              <a:ea typeface="Amazon Ember" panose="02000000000000000000" pitchFamily="2" charset="0"/>
              <a:cs typeface="Amazon Ember Light" panose="020B0403020204020204" pitchFamily="34" charset="0"/>
            </a:endParaRPr>
          </a:p>
        </p:txBody>
      </p:sp>
    </p:spTree>
    <p:extLst>
      <p:ext uri="{BB962C8B-B14F-4D97-AF65-F5344CB8AC3E}">
        <p14:creationId xmlns:p14="http://schemas.microsoft.com/office/powerpoint/2010/main" val="30302001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Section 4: Moving to the AWS Cloud – The AWS Cloud Adoption Framework (AWS CAF)</a:t>
            </a:r>
          </a:p>
          <a:p>
            <a:endParaRPr lang="en-US" sz="1100" dirty="0"/>
          </a:p>
          <a:p>
            <a:r>
              <a:rPr lang="en-US" sz="1100" dirty="0"/>
              <a:t>As you learned so far in this module, cloud computing offers many advantages over the traditional model. However, for most organizations, cloud adoption does not happen instantly. Technology is one thing, but an organization also consists of people and processes, and these three elements must all be in alignment for successful cloud adoption. Cloud computing introduces a significant shift in how technology is obtained, used, and managed. It also shifts how organizations budget and pay for technology services. Cloud adoption requires that fundamental changes are discussed and considered across an entire organization. It also requires that stakeholders across all organizational units—both within and outside IT—support these new changes. In this last section, you learn about the AWS CAF</a:t>
            </a:r>
            <a:r>
              <a:rPr lang="en-US" sz="1100" kern="1200" dirty="0">
                <a:solidFill>
                  <a:schemeClr val="tx1"/>
                </a:solidFill>
                <a:effectLst/>
                <a:latin typeface="+mn-lt"/>
                <a:ea typeface="+mn-ea"/>
                <a:cs typeface="+mn-cs"/>
              </a:rPr>
              <a:t>, which was created to help organizations design and travel an accelerated path to successful cloud adoption.</a:t>
            </a:r>
            <a:endParaRPr lang="en-US" sz="1100" dirty="0"/>
          </a:p>
        </p:txBody>
      </p:sp>
    </p:spTree>
    <p:extLst>
      <p:ext uri="{BB962C8B-B14F-4D97-AF65-F5344CB8AC3E}">
        <p14:creationId xmlns:p14="http://schemas.microsoft.com/office/powerpoint/2010/main" val="182681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Each organization’s cloud adoption journey is unique. However, in order for any organization to successfully migrate its IT portfolio to the cloud, three elements (that is, people, process, and technology) must be in alignment. </a:t>
            </a:r>
            <a:r>
              <a:rPr lang="en-US" sz="1100" u="none" kern="1200" dirty="0">
                <a:solidFill>
                  <a:schemeClr val="tx1"/>
                </a:solidFill>
                <a:effectLst/>
                <a:latin typeface="+mn-lt"/>
                <a:ea typeface="+mn-ea"/>
                <a:cs typeface="+mn-cs"/>
              </a:rPr>
              <a:t>Business</a:t>
            </a:r>
            <a:r>
              <a:rPr lang="en-US" sz="1100" kern="1200" dirty="0">
                <a:solidFill>
                  <a:schemeClr val="tx1"/>
                </a:solidFill>
                <a:effectLst/>
                <a:latin typeface="+mn-lt"/>
                <a:ea typeface="+mn-ea"/>
                <a:cs typeface="+mn-cs"/>
              </a:rPr>
              <a:t> and technology leaders in an organization must understand the organization’s current state, target state, and the transition </a:t>
            </a:r>
            <a:r>
              <a:rPr lang="en-US" sz="1100" u="none" strike="noStrike" kern="1200" dirty="0">
                <a:solidFill>
                  <a:schemeClr val="tx1"/>
                </a:solidFill>
                <a:effectLst/>
                <a:latin typeface="+mn-lt"/>
                <a:ea typeface="+mn-ea"/>
                <a:cs typeface="+mn-cs"/>
              </a:rPr>
              <a:t>that is needed </a:t>
            </a:r>
            <a:r>
              <a:rPr lang="en-US" sz="1100" kern="1200" dirty="0">
                <a:solidFill>
                  <a:schemeClr val="tx1"/>
                </a:solidFill>
                <a:effectLst/>
                <a:latin typeface="+mn-lt"/>
                <a:ea typeface="+mn-ea"/>
                <a:cs typeface="+mn-cs"/>
              </a:rPr>
              <a:t>to achieve the target state so</a:t>
            </a:r>
            <a:r>
              <a:rPr lang="en-US" sz="1100" kern="1200" baseline="0" dirty="0">
                <a:solidFill>
                  <a:schemeClr val="tx1"/>
                </a:solidFill>
                <a:effectLst/>
                <a:latin typeface="+mn-lt"/>
                <a:ea typeface="+mn-ea"/>
                <a:cs typeface="+mn-cs"/>
              </a:rPr>
              <a:t> they can </a:t>
            </a:r>
            <a:r>
              <a:rPr lang="en-US" sz="1100" kern="1200" dirty="0">
                <a:solidFill>
                  <a:schemeClr val="tx1"/>
                </a:solidFill>
                <a:effectLst/>
                <a:latin typeface="+mn-lt"/>
                <a:ea typeface="+mn-ea"/>
                <a:cs typeface="+mn-cs"/>
              </a:rPr>
              <a:t>set goals and create processes for staff.</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 AWS Cloud Adoption Framework (AWS CAF) provides guidance and best practices to help organizations identify gaps in skills and processes. It also helps organizations build a comprehensive approach to cloud computing—both</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across the organization and throughout the IT lifecycle—to accelerate successful cloud adoption.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At the highest level, the AWS CAF organizes guidance into six areas of focus, called </a:t>
            </a:r>
            <a:r>
              <a:rPr lang="en-US" sz="1100" i="1" kern="1200" dirty="0">
                <a:solidFill>
                  <a:schemeClr val="tx1"/>
                </a:solidFill>
                <a:effectLst/>
                <a:latin typeface="+mn-lt"/>
                <a:ea typeface="+mn-ea"/>
                <a:cs typeface="+mn-cs"/>
              </a:rPr>
              <a:t>perspectives</a:t>
            </a:r>
            <a:r>
              <a:rPr lang="en-US" sz="1100" kern="1200" dirty="0">
                <a:solidFill>
                  <a:schemeClr val="tx1"/>
                </a:solidFill>
                <a:effectLst/>
                <a:latin typeface="+mn-lt"/>
                <a:ea typeface="+mn-ea"/>
                <a:cs typeface="+mn-cs"/>
              </a:rPr>
              <a:t>. Perspectives span people, processes, and technology. Each perspective consists of a set of </a:t>
            </a:r>
            <a:r>
              <a:rPr lang="en-US" sz="1100" i="1" kern="1200" dirty="0">
                <a:solidFill>
                  <a:schemeClr val="tx1"/>
                </a:solidFill>
                <a:effectLst/>
                <a:latin typeface="+mn-lt"/>
                <a:ea typeface="+mn-ea"/>
                <a:cs typeface="+mn-cs"/>
              </a:rPr>
              <a:t>capabilities</a:t>
            </a:r>
            <a:r>
              <a:rPr lang="en-US" sz="1100" kern="1200" dirty="0">
                <a:solidFill>
                  <a:schemeClr val="tx1"/>
                </a:solidFill>
                <a:effectLst/>
                <a:latin typeface="+mn-lt"/>
                <a:ea typeface="+mn-ea"/>
                <a:cs typeface="+mn-cs"/>
              </a:rPr>
              <a:t>, which covers distinct responsibilities </a:t>
            </a:r>
            <a:r>
              <a:rPr lang="en-US" sz="1100" u="none" kern="1200" dirty="0">
                <a:solidFill>
                  <a:schemeClr val="tx1"/>
                </a:solidFill>
                <a:effectLst/>
                <a:latin typeface="+mn-lt"/>
                <a:ea typeface="+mn-ea"/>
                <a:cs typeface="+mn-cs"/>
              </a:rPr>
              <a:t>that are owned or managed by </a:t>
            </a:r>
            <a:r>
              <a:rPr lang="en-US" sz="1100" kern="1200" dirty="0">
                <a:solidFill>
                  <a:schemeClr val="tx1"/>
                </a:solidFill>
                <a:effectLst/>
                <a:latin typeface="+mn-lt"/>
                <a:ea typeface="+mn-ea"/>
                <a:cs typeface="+mn-cs"/>
              </a:rPr>
              <a:t>functionally related stakeholders.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Capabilities within each perspective are used to identify which areas of an organization require attention. By identifying gaps, prescriptive work streams can be created that support a successful cloud journey.</a:t>
            </a:r>
          </a:p>
        </p:txBody>
      </p:sp>
    </p:spTree>
    <p:extLst>
      <p:ext uri="{BB962C8B-B14F-4D97-AF65-F5344CB8AC3E}">
        <p14:creationId xmlns:p14="http://schemas.microsoft.com/office/powerpoint/2010/main" val="22616226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lang="en-US" sz="1100" b="0" i="0" kern="1200" dirty="0">
                <a:solidFill>
                  <a:schemeClr val="tx1"/>
                </a:solidFill>
                <a:effectLst/>
                <a:latin typeface="+mn-lt"/>
                <a:ea typeface="+mn-ea"/>
                <a:cs typeface="+mn-cs"/>
              </a:rPr>
              <a:t>In general, the Business, People, and Governance </a:t>
            </a:r>
            <a:r>
              <a:rPr lang="en-US" sz="1100" b="0" i="0" u="none" kern="1200" dirty="0">
                <a:solidFill>
                  <a:schemeClr val="tx1"/>
                </a:solidFill>
                <a:effectLst/>
                <a:latin typeface="+mn-lt"/>
                <a:ea typeface="+mn-ea"/>
                <a:cs typeface="+mn-cs"/>
              </a:rPr>
              <a:t>perspectives</a:t>
            </a:r>
            <a:r>
              <a:rPr lang="en-US" sz="1100" b="0" i="0" kern="1200" dirty="0">
                <a:solidFill>
                  <a:schemeClr val="tx1"/>
                </a:solidFill>
                <a:effectLst/>
                <a:latin typeface="+mn-lt"/>
                <a:ea typeface="+mn-ea"/>
                <a:cs typeface="+mn-cs"/>
              </a:rPr>
              <a:t> focus on business capabilities, while the Platform, Security, and Operations </a:t>
            </a:r>
            <a:r>
              <a:rPr lang="en-US" sz="1100" b="0" i="0" u="none" kern="1200" dirty="0">
                <a:solidFill>
                  <a:schemeClr val="tx1"/>
                </a:solidFill>
                <a:effectLst/>
                <a:latin typeface="+mn-lt"/>
                <a:ea typeface="+mn-ea"/>
                <a:cs typeface="+mn-cs"/>
              </a:rPr>
              <a:t>perspectives</a:t>
            </a:r>
            <a:r>
              <a:rPr lang="en-US" sz="1100" b="0" i="0" kern="1200" dirty="0">
                <a:solidFill>
                  <a:schemeClr val="tx1"/>
                </a:solidFill>
                <a:effectLst/>
                <a:latin typeface="+mn-lt"/>
                <a:ea typeface="+mn-ea"/>
                <a:cs typeface="+mn-cs"/>
              </a:rPr>
              <a:t> focus on technical capabilities.</a:t>
            </a:r>
            <a:endParaRPr lang="en-US" sz="1050" b="0" i="0" u="none" strike="noStrike" kern="1200" baseline="0" dirty="0">
              <a:solidFill>
                <a:schemeClr val="tx1"/>
              </a:solidFill>
              <a:effectLst/>
              <a:cs typeface="Arial" panose="020B0604020202020204" pitchFamily="34" charset="0"/>
            </a:endParaRPr>
          </a:p>
        </p:txBody>
      </p:sp>
    </p:spTree>
    <p:extLst>
      <p:ext uri="{BB962C8B-B14F-4D97-AF65-F5344CB8AC3E}">
        <p14:creationId xmlns:p14="http://schemas.microsoft.com/office/powerpoint/2010/main" val="699049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Stakeholders from the Business perspective (</a:t>
            </a:r>
            <a:r>
              <a:rPr lang="en-US" sz="1100" u="none" dirty="0"/>
              <a:t>for example, </a:t>
            </a:r>
            <a:r>
              <a:rPr lang="en-US" sz="1100" dirty="0"/>
              <a:t>b</a:t>
            </a:r>
            <a:r>
              <a:rPr lang="en-US" sz="1100" dirty="0">
                <a:ea typeface="Amazon Ember Light" panose="020B0403020204020204" pitchFamily="34" charset="0"/>
                <a:cs typeface="Amazon Ember Light" panose="020B0403020204020204" pitchFamily="34" charset="0"/>
              </a:rPr>
              <a:t>usiness managers, finance managers, budget owners, and strategy stakeholders)</a:t>
            </a:r>
            <a:r>
              <a:rPr lang="en-US" sz="1100" dirty="0"/>
              <a:t> can use the AWS CAF to create a strong business case for cloud adoption and prioritize cloud adoption initiatives.</a:t>
            </a:r>
            <a:r>
              <a:rPr lang="en-US" sz="1100" baseline="0" dirty="0"/>
              <a:t> Stakeholders should </a:t>
            </a:r>
            <a:r>
              <a:rPr lang="en-US" sz="1100" dirty="0"/>
              <a:t>ensure that an organization’s business strategies and goals align with </a:t>
            </a:r>
            <a:r>
              <a:rPr lang="en-US" sz="1100" baseline="0" dirty="0"/>
              <a:t>its</a:t>
            </a:r>
            <a:r>
              <a:rPr lang="en-US" sz="1100" dirty="0"/>
              <a:t> IT strategies and goals.</a:t>
            </a:r>
          </a:p>
        </p:txBody>
      </p:sp>
    </p:spTree>
    <p:extLst>
      <p:ext uri="{BB962C8B-B14F-4D97-AF65-F5344CB8AC3E}">
        <p14:creationId xmlns:p14="http://schemas.microsoft.com/office/powerpoint/2010/main" val="21465814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Stakeholders from the People perspective (</a:t>
            </a:r>
            <a:r>
              <a:rPr lang="en-US" sz="1100" u="none" dirty="0"/>
              <a:t>for example, </a:t>
            </a:r>
            <a:r>
              <a:rPr lang="en-US" sz="1100" dirty="0"/>
              <a:t>human resources, staffing, and people managers) can use the AWS CAF to evaluate organizational structures and roles, new skill and process requirements, and identify gaps. Performing an analysis of needs and gaps can help prioritize training, staffing, and organizational changes to build an agile organization.</a:t>
            </a:r>
          </a:p>
        </p:txBody>
      </p:sp>
    </p:spTree>
    <p:extLst>
      <p:ext uri="{BB962C8B-B14F-4D97-AF65-F5344CB8AC3E}">
        <p14:creationId xmlns:p14="http://schemas.microsoft.com/office/powerpoint/2010/main" val="34529887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Stakeholders from the Governance perspective (</a:t>
            </a:r>
            <a:r>
              <a:rPr lang="en-US" sz="1100" u="none" dirty="0"/>
              <a:t>for example, the </a:t>
            </a:r>
            <a:r>
              <a:rPr lang="en-US" sz="1100" dirty="0"/>
              <a:t>Chief Information Officer or CIO, program managers, enterprise architects, business analysts, and portfolio managers) can use the AWS CAF to focus on the skills and processes that are needed to align IT strategy and goals with business strategy and goals. This focus helps the organization maximize the business value of its IT investment and minimize the business risks.</a:t>
            </a:r>
          </a:p>
        </p:txBody>
      </p:sp>
    </p:spTree>
    <p:extLst>
      <p:ext uri="{BB962C8B-B14F-4D97-AF65-F5344CB8AC3E}">
        <p14:creationId xmlns:p14="http://schemas.microsoft.com/office/powerpoint/2010/main" val="20391676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Stakeholders from the Platform perspective (</a:t>
            </a:r>
            <a:r>
              <a:rPr lang="en-US" sz="1100" u="none" dirty="0"/>
              <a:t>for example, </a:t>
            </a:r>
            <a:r>
              <a:rPr lang="en-US" sz="1100" dirty="0"/>
              <a:t>Chief Technology Officer or CTO, IT managers, and solutions architects) use a variety of architectural dimensions and models to understand and communicate the nature of IT systems and their relationships. They </a:t>
            </a:r>
            <a:r>
              <a:rPr lang="en-US" sz="1100" dirty="0">
                <a:solidFill>
                  <a:schemeClr val="tx1"/>
                </a:solidFill>
              </a:rPr>
              <a:t>must be able to describe the architecture of the target state environment in detail. The AWS CAF includes principles and patterns for implementing new solutions on the cloud, and for migrating on-premises workloads to the cloud.</a:t>
            </a:r>
            <a:endParaRPr lang="en-US" sz="1100" dirty="0"/>
          </a:p>
        </p:txBody>
      </p:sp>
    </p:spTree>
    <p:extLst>
      <p:ext uri="{BB962C8B-B14F-4D97-AF65-F5344CB8AC3E}">
        <p14:creationId xmlns:p14="http://schemas.microsoft.com/office/powerpoint/2010/main" val="10610791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Stakeholders from the Security perspective (</a:t>
            </a:r>
            <a:r>
              <a:rPr lang="en-US" sz="1100" u="none" dirty="0"/>
              <a:t>for example, </a:t>
            </a:r>
            <a:r>
              <a:rPr lang="en-US" sz="1100" dirty="0"/>
              <a:t>Chief Information Security Officer or CISO, IT security managers, and IT security analysts) must ensure that the organization meets security objectives for visibility, auditability, control, and agility. Security perspective stakeholders can use the AWS CAF to structure the selection and implementation of security controls that meet the organization’s needs.</a:t>
            </a:r>
          </a:p>
        </p:txBody>
      </p:sp>
    </p:spTree>
    <p:extLst>
      <p:ext uri="{BB962C8B-B14F-4D97-AF65-F5344CB8AC3E}">
        <p14:creationId xmlns:p14="http://schemas.microsoft.com/office/powerpoint/2010/main" val="42530511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Stakeholders from the Operations perspective (</a:t>
            </a:r>
            <a:r>
              <a:rPr lang="en-US" sz="1100" u="none" dirty="0"/>
              <a:t>for example, </a:t>
            </a:r>
            <a:r>
              <a:rPr lang="en-US" sz="1100" dirty="0"/>
              <a:t>IT operations managers and IT support managers) define how day-to-day, quarter-to-quarter, and year-to-year business </a:t>
            </a:r>
            <a:r>
              <a:rPr lang="en-US" sz="1100" u="none" dirty="0"/>
              <a:t>is</a:t>
            </a:r>
            <a:r>
              <a:rPr lang="en-US" sz="1100" dirty="0"/>
              <a:t> conducted. Stakeholders</a:t>
            </a:r>
            <a:r>
              <a:rPr lang="en-US" sz="1100" baseline="0" dirty="0"/>
              <a:t> from the </a:t>
            </a:r>
            <a:r>
              <a:rPr lang="en-US" sz="1100" dirty="0"/>
              <a:t>Operations perspective align with and support the operations of the business. The AWS CAF helps these stakeholders define current operating procedures.</a:t>
            </a:r>
            <a:r>
              <a:rPr lang="en-US" sz="1100" baseline="0" dirty="0"/>
              <a:t> It also helps them </a:t>
            </a:r>
            <a:r>
              <a:rPr lang="en-US" sz="1100" dirty="0"/>
              <a:t>identify the process changes and training that are needed to implement successful cloud adoption.</a:t>
            </a:r>
          </a:p>
        </p:txBody>
      </p:sp>
    </p:spTree>
    <p:extLst>
      <p:ext uri="{BB962C8B-B14F-4D97-AF65-F5344CB8AC3E}">
        <p14:creationId xmlns:p14="http://schemas.microsoft.com/office/powerpoint/2010/main" val="3413980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Section 1: Introduction to cloud computing</a:t>
            </a:r>
          </a:p>
          <a:p>
            <a:endParaRPr lang="en-US" sz="1100" dirty="0"/>
          </a:p>
        </p:txBody>
      </p:sp>
    </p:spTree>
    <p:extLst>
      <p:ext uri="{BB962C8B-B14F-4D97-AF65-F5344CB8AC3E}">
        <p14:creationId xmlns:p14="http://schemas.microsoft.com/office/powerpoint/2010/main" val="34436586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The key</a:t>
            </a:r>
            <a:r>
              <a:rPr lang="en-US" sz="1100" baseline="0" dirty="0">
                <a:latin typeface="+mn-lt"/>
              </a:rPr>
              <a:t> takeaways from this section of the module include:</a:t>
            </a:r>
            <a:endParaRPr lang="en-US" sz="1100" dirty="0">
              <a:solidFill>
                <a:srgbClr val="000000"/>
              </a:solidFill>
              <a:latin typeface="+mn-lt"/>
              <a:ea typeface="Amazon Ember" panose="02000000000000000000" pitchFamily="2" charset="0"/>
              <a:cs typeface="Amazon Ember Light" panose="020B04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Cloud adoption is not instantaneous for most organizations and requires a thoughtful, deliberate strategy and alignment across the whole organization.</a:t>
            </a:r>
          </a:p>
          <a:p>
            <a:pPr marL="171450" indent="-171450">
              <a:buFont typeface="Arial" panose="020B0604020202020204" pitchFamily="34" charset="0"/>
              <a:buChar char="•"/>
            </a:pPr>
            <a:r>
              <a:rPr lang="en-US" sz="1100" dirty="0"/>
              <a:t>The AWS CAF was created to help organizations develop efficient and effective plans for their cloud adoption journey.</a:t>
            </a:r>
          </a:p>
          <a:p>
            <a:pPr marL="171450" indent="-171450">
              <a:buFont typeface="Arial" panose="020B0604020202020204" pitchFamily="34" charset="0"/>
              <a:buChar char="•"/>
            </a:pPr>
            <a:r>
              <a:rPr lang="en-US" sz="1100" b="0" i="0" kern="1200" dirty="0">
                <a:solidFill>
                  <a:schemeClr val="tx1"/>
                </a:solidFill>
                <a:effectLst/>
                <a:latin typeface="+mn-lt"/>
                <a:ea typeface="+mn-ea"/>
                <a:cs typeface="+mn-cs"/>
              </a:rPr>
              <a:t>The AWS CAF organizes guidance into six areas of focus, called perspectives.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Perspectives consist of sets of business or technology capabilities that are the responsibility of key stakeholders.</a:t>
            </a:r>
          </a:p>
          <a:p>
            <a:pPr marL="171450" indent="-171450">
              <a:buFont typeface="Arial" panose="020B0604020202020204" pitchFamily="34" charset="0"/>
              <a:buChar char="•"/>
            </a:pPr>
            <a:endParaRPr lang="en-US" sz="1100" dirty="0"/>
          </a:p>
        </p:txBody>
      </p:sp>
    </p:spTree>
    <p:extLst>
      <p:ext uri="{BB962C8B-B14F-4D97-AF65-F5344CB8AC3E}">
        <p14:creationId xmlns:p14="http://schemas.microsoft.com/office/powerpoint/2010/main" val="39497268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It’s now time to review the module</a:t>
            </a:r>
            <a:r>
              <a:rPr lang="en-US" sz="1100" baseline="0" dirty="0"/>
              <a:t>, and </a:t>
            </a:r>
            <a:r>
              <a:rPr lang="en-US" sz="1100" dirty="0"/>
              <a:t>wrap up with a knowledge check and discussion of a practice certification exam question.</a:t>
            </a:r>
          </a:p>
        </p:txBody>
      </p:sp>
    </p:spTree>
    <p:extLst>
      <p:ext uri="{BB962C8B-B14F-4D97-AF65-F5344CB8AC3E}">
        <p14:creationId xmlns:p14="http://schemas.microsoft.com/office/powerpoint/2010/main" val="2235408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summary, in this module you learned how to:</a:t>
            </a:r>
          </a:p>
          <a:p>
            <a:pPr marL="171450" indent="-171450">
              <a:buFont typeface="Arial" panose="020B0604020202020204" pitchFamily="34" charset="0"/>
              <a:buChar char="•"/>
            </a:pPr>
            <a:r>
              <a:rPr lang="en-US" sz="1100" dirty="0"/>
              <a:t>Define different types of cloud computing</a:t>
            </a:r>
          </a:p>
          <a:p>
            <a:pPr marL="171450" indent="-171450">
              <a:buFont typeface="Arial" panose="020B0604020202020204" pitchFamily="34" charset="0"/>
              <a:buChar char="•"/>
            </a:pPr>
            <a:r>
              <a:rPr lang="en-US" sz="1100" dirty="0"/>
              <a:t>Describe six advantages of cloud computing</a:t>
            </a:r>
            <a:endParaRPr lang="en-US" sz="1100" strike="sngStrike" dirty="0"/>
          </a:p>
          <a:p>
            <a:pPr marL="171450" indent="-171450">
              <a:buFont typeface="Arial" panose="020B0604020202020204" pitchFamily="34" charset="0"/>
              <a:buChar char="•"/>
            </a:pPr>
            <a:r>
              <a:rPr lang="en-US" sz="1100" kern="1200" baseline="0" dirty="0">
                <a:solidFill>
                  <a:schemeClr val="tx1"/>
                </a:solidFill>
                <a:effectLst/>
                <a:latin typeface="+mn-lt"/>
                <a:ea typeface="+mn-ea"/>
                <a:cs typeface="+mn-cs"/>
              </a:rPr>
              <a:t>Recognize the main AWS service categories and core services</a:t>
            </a:r>
          </a:p>
          <a:p>
            <a:pPr marL="171450" indent="-171450">
              <a:buFont typeface="Arial" panose="020B0604020202020204" pitchFamily="34" charset="0"/>
              <a:buChar char="•"/>
            </a:pPr>
            <a:r>
              <a:rPr lang="en-US" sz="1100" dirty="0"/>
              <a:t>Reviewed the AWS Cloud Adoption Framework</a:t>
            </a:r>
            <a:endParaRPr lang="en-US" sz="1100" strike="sngStrike" dirty="0"/>
          </a:p>
          <a:p>
            <a:pPr marL="171450" lvl="0" indent="-171450">
              <a:buFont typeface="Arial" panose="020B0604020202020204" pitchFamily="34" charset="0"/>
              <a:buChar char="•"/>
            </a:pPr>
            <a:endParaRPr lang="en-US" sz="11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t>To finish this module, complete the knowledge check. </a:t>
            </a:r>
          </a:p>
          <a:p>
            <a:endParaRPr lang="en-US" sz="1100" dirty="0"/>
          </a:p>
        </p:txBody>
      </p:sp>
    </p:spTree>
    <p:extLst>
      <p:ext uri="{BB962C8B-B14F-4D97-AF65-F5344CB8AC3E}">
        <p14:creationId xmlns:p14="http://schemas.microsoft.com/office/powerpoint/2010/main" val="21008018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Now, complete the knowledge check.</a:t>
            </a:r>
          </a:p>
        </p:txBody>
      </p:sp>
    </p:spTree>
    <p:extLst>
      <p:ext uri="{BB962C8B-B14F-4D97-AF65-F5344CB8AC3E}">
        <p14:creationId xmlns:p14="http://schemas.microsoft.com/office/powerpoint/2010/main" val="16731974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Look at the answer</a:t>
            </a:r>
            <a:r>
              <a:rPr lang="en-US" sz="1100" baseline="0" dirty="0"/>
              <a:t> choices and rule them out based on the keywords that were previously highlighted.</a:t>
            </a:r>
            <a:endParaRPr lang="en-US" sz="1100" dirty="0"/>
          </a:p>
        </p:txBody>
      </p:sp>
    </p:spTree>
    <p:extLst>
      <p:ext uri="{BB962C8B-B14F-4D97-AF65-F5344CB8AC3E}">
        <p14:creationId xmlns:p14="http://schemas.microsoft.com/office/powerpoint/2010/main" val="34588781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If you want to learn more about the topics covered in this module, you might find the following additional resources helpful:</a:t>
            </a:r>
          </a:p>
          <a:p>
            <a:pPr marL="171450" indent="-171450">
              <a:buFont typeface="Arial" panose="020B0604020202020204" pitchFamily="34" charset="0"/>
              <a:buChar char="•"/>
            </a:pPr>
            <a:r>
              <a:rPr lang="en-US" sz="1100" dirty="0">
                <a:hlinkClick r:id="rId3"/>
              </a:rPr>
              <a:t>What is AWS?</a:t>
            </a:r>
            <a:r>
              <a:rPr lang="en-US" sz="1100" dirty="0"/>
              <a:t> YouTube video</a:t>
            </a:r>
          </a:p>
          <a:p>
            <a:pPr marL="171450" indent="-171450">
              <a:buFont typeface="Arial" panose="020B0604020202020204" pitchFamily="34" charset="0"/>
              <a:buChar char="•"/>
            </a:pPr>
            <a:r>
              <a:rPr lang="en-US" sz="1100" dirty="0">
                <a:hlinkClick r:id="rId4"/>
              </a:rPr>
              <a:t>Cloud computing with AWS</a:t>
            </a:r>
            <a:r>
              <a:rPr lang="en-US" sz="1100" dirty="0"/>
              <a:t> website</a:t>
            </a:r>
          </a:p>
          <a:p>
            <a:pPr marL="171450" indent="-171450">
              <a:buFont typeface="Arial" panose="020B0604020202020204" pitchFamily="34" charset="0"/>
              <a:buChar char="•"/>
            </a:pPr>
            <a:r>
              <a:rPr lang="en-US" sz="1100" dirty="0">
                <a:hlinkClick r:id="rId5"/>
              </a:rPr>
              <a:t>Overview of Amazon Web Services</a:t>
            </a:r>
            <a:r>
              <a:rPr lang="en-US" sz="1100" dirty="0"/>
              <a:t> whitepaper</a:t>
            </a:r>
          </a:p>
          <a:p>
            <a:pPr marL="171450" indent="-171450">
              <a:buFont typeface="Arial" panose="020B0604020202020204" pitchFamily="34" charset="0"/>
              <a:buChar char="•"/>
            </a:pPr>
            <a:r>
              <a:rPr lang="en-US" sz="1100" dirty="0">
                <a:hlinkClick r:id="rId6"/>
              </a:rPr>
              <a:t>An Overview of the AWS Cloud Adoption Framework</a:t>
            </a:r>
            <a:r>
              <a:rPr lang="en-US" sz="1100" dirty="0"/>
              <a:t> whitepaper</a:t>
            </a:r>
          </a:p>
          <a:p>
            <a:endParaRPr lang="en-US" sz="1100" dirty="0"/>
          </a:p>
        </p:txBody>
      </p:sp>
    </p:spTree>
    <p:extLst>
      <p:ext uri="{BB962C8B-B14F-4D97-AF65-F5344CB8AC3E}">
        <p14:creationId xmlns:p14="http://schemas.microsoft.com/office/powerpoint/2010/main" val="11933820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Thanks for participating!</a:t>
            </a:r>
          </a:p>
        </p:txBody>
      </p:sp>
    </p:spTree>
    <p:extLst>
      <p:ext uri="{BB962C8B-B14F-4D97-AF65-F5344CB8AC3E}">
        <p14:creationId xmlns:p14="http://schemas.microsoft.com/office/powerpoint/2010/main" val="3680167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aseline="0" dirty="0">
                <a:latin typeface="+mn-lt"/>
              </a:rPr>
              <a:t>What does cloud computing mean to you? </a:t>
            </a:r>
          </a:p>
          <a:p>
            <a:endParaRPr lang="en-US" sz="1100" baseline="0" dirty="0">
              <a:latin typeface="+mn-lt"/>
            </a:endParaRPr>
          </a:p>
          <a:p>
            <a:r>
              <a:rPr lang="en-US" sz="1100" baseline="0" dirty="0">
                <a:latin typeface="+mn-lt"/>
              </a:rPr>
              <a:t>Take a moment to think of what cloud computing means to you and write a short sentence.</a:t>
            </a:r>
          </a:p>
        </p:txBody>
      </p:sp>
    </p:spTree>
    <p:extLst>
      <p:ext uri="{BB962C8B-B14F-4D97-AF65-F5344CB8AC3E}">
        <p14:creationId xmlns:p14="http://schemas.microsoft.com/office/powerpoint/2010/main" val="3186780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tx1"/>
                </a:solidFill>
                <a:effectLst/>
                <a:ea typeface="+mn-ea"/>
                <a:cs typeface="+mn-cs"/>
              </a:rPr>
              <a:t>Cloud computing</a:t>
            </a:r>
            <a:r>
              <a:rPr lang="en-US" sz="1100" kern="1200" dirty="0">
                <a:solidFill>
                  <a:schemeClr val="tx1"/>
                </a:solidFill>
                <a:effectLst/>
                <a:ea typeface="+mn-ea"/>
                <a:cs typeface="+mn-cs"/>
              </a:rPr>
              <a:t> is the on-demand delivery of compute power, database, storage, applications, and other IT resources via the internet with pay-as-you-go pricing. These resources run on server computers that are located in large data centers in different locations around the world. When you use a cloud service provider like AWS, </a:t>
            </a:r>
            <a:r>
              <a:rPr lang="en-US" sz="1100" u="none" kern="1200" dirty="0">
                <a:solidFill>
                  <a:schemeClr val="tx1"/>
                </a:solidFill>
                <a:effectLst/>
                <a:ea typeface="+mn-ea"/>
                <a:cs typeface="+mn-cs"/>
              </a:rPr>
              <a:t>that service provider owns the computers that you are using. These resources can be used together like building blocks to build solutions that help meet business goals and satisfy </a:t>
            </a:r>
            <a:r>
              <a:rPr lang="en-US" sz="1100" kern="1200" dirty="0">
                <a:solidFill>
                  <a:schemeClr val="tx1"/>
                </a:solidFill>
                <a:effectLst/>
                <a:ea typeface="+mn-ea"/>
                <a:cs typeface="+mn-cs"/>
              </a:rPr>
              <a:t>technology requirements.</a:t>
            </a:r>
          </a:p>
          <a:p>
            <a:endParaRPr lang="en-US" sz="110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ea typeface="+mn-ea"/>
                <a:cs typeface="+mn-cs"/>
              </a:rPr>
              <a:t>To learn more about cloud computing and how it works, see </a:t>
            </a:r>
            <a:r>
              <a:rPr lang="en-US" sz="1100" dirty="0">
                <a:ea typeface="Amazon Ember Light" panose="020B0403020204020204" pitchFamily="34" charset="0"/>
                <a:cs typeface="Amazon Ember Light" panose="020B0403020204020204" pitchFamily="34" charset="0"/>
                <a:hlinkClick r:id="rId3"/>
              </a:rPr>
              <a:t>this AWS webpage</a:t>
            </a:r>
            <a:r>
              <a:rPr lang="en-US" sz="1100" dirty="0">
                <a:ea typeface="Amazon Ember Light" panose="020B0403020204020204" pitchFamily="34" charset="0"/>
                <a:cs typeface="Amazon Ember Light" panose="020B0403020204020204" pitchFamily="34" charset="0"/>
              </a:rPr>
              <a:t>.</a:t>
            </a:r>
          </a:p>
        </p:txBody>
      </p:sp>
    </p:spTree>
    <p:extLst>
      <p:ext uri="{BB962C8B-B14F-4D97-AF65-F5344CB8AC3E}">
        <p14:creationId xmlns:p14="http://schemas.microsoft.com/office/powerpoint/2010/main" val="2157196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Cloud computing enables you to stop thinking of your infrastructure as hardware, and instead think of (and use) it as software. But what does this mean?</a:t>
            </a:r>
          </a:p>
        </p:txBody>
      </p:sp>
    </p:spTree>
    <p:extLst>
      <p:ext uri="{BB962C8B-B14F-4D97-AF65-F5344CB8AC3E}">
        <p14:creationId xmlns:p14="http://schemas.microsoft.com/office/powerpoint/2010/main" val="1336581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vert="horz" lIns="91440" tIns="45720" rIns="91440" bIns="45720" rtlCol="0"/>
          <a:lstStyle/>
          <a:p>
            <a:r>
              <a:rPr lang="en-US" sz="1100" kern="1200" dirty="0">
                <a:solidFill>
                  <a:schemeClr val="tx1"/>
                </a:solidFill>
                <a:effectLst/>
                <a:latin typeface="+mn-lt"/>
                <a:ea typeface="+mn-ea"/>
                <a:cs typeface="+mn-cs"/>
              </a:rPr>
              <a:t>In the traditional computing model, infrastructure is thought of as hardware. Hardware solutions are physical, which means they require space, staff, physical security, planning, and capital expenditure.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In addition to significant upfront investment, another prohibitive aspect of traditional computing is the long hardware procurement cycle that involves acquiring, provisioning, and maintaining on-premises infrastructure.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With a hardware solution, you must ask if there is enough resource capacity or sufficient storage to meet your needs, and you provision capacity by guessing theoretical maximum peaks. If you don’t meet your projected maximum peak, then you pay for expensive resources that stay idle. If you exceed your projected maximum peak, then you don’t have sufficient capacity to meet your needs. And if your needs change, then you must spend the time, effort, and money required to implement a new solution.</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For example, if you wanted to provision a new </a:t>
            </a:r>
            <a:r>
              <a:rPr lang="en-US" sz="1100" u="none" kern="1200" dirty="0">
                <a:solidFill>
                  <a:schemeClr val="tx1"/>
                </a:solidFill>
                <a:effectLst/>
                <a:latin typeface="+mn-lt"/>
                <a:ea typeface="+mn-ea"/>
                <a:cs typeface="+mn-cs"/>
              </a:rPr>
              <a:t>website</a:t>
            </a:r>
            <a:r>
              <a:rPr lang="en-US" sz="1100" kern="1200" dirty="0">
                <a:solidFill>
                  <a:schemeClr val="tx1"/>
                </a:solidFill>
                <a:effectLst/>
                <a:latin typeface="+mn-lt"/>
                <a:ea typeface="+mn-ea"/>
                <a:cs typeface="+mn-cs"/>
              </a:rPr>
              <a:t>, you would need to buy the hardware, rack and stack it, put it in a data center, and then manage it or have someone else manage it. This approach is expensive and time-consuming.</a:t>
            </a:r>
          </a:p>
        </p:txBody>
      </p:sp>
    </p:spTree>
    <p:extLst>
      <p:ext uri="{BB962C8B-B14F-4D97-AF65-F5344CB8AC3E}">
        <p14:creationId xmlns:p14="http://schemas.microsoft.com/office/powerpoint/2010/main" val="11897458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842113"/>
          </a:xfr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By contrast, cloud computing enables you to think of your infrastructure as software. Software solutions are flexible.</a:t>
            </a:r>
            <a:r>
              <a:rPr lang="en-US" sz="1100" kern="1200" baseline="0" dirty="0">
                <a:solidFill>
                  <a:schemeClr val="tx1"/>
                </a:solidFill>
                <a:effectLst/>
                <a:latin typeface="+mn-lt"/>
                <a:ea typeface="+mn-ea"/>
                <a:cs typeface="+mn-cs"/>
              </a:rPr>
              <a:t> Y</a:t>
            </a:r>
            <a:r>
              <a:rPr lang="en-US" sz="1100" kern="1200" dirty="0">
                <a:solidFill>
                  <a:schemeClr val="tx1"/>
                </a:solidFill>
                <a:effectLst/>
                <a:latin typeface="+mn-lt"/>
                <a:ea typeface="+mn-ea"/>
                <a:cs typeface="+mn-cs"/>
              </a:rPr>
              <a:t>ou can select the cloud services that best match your needs, provision and terminate those resources on-demand, and pay for what you use. You can elastically scale resources up and down in an automated fashion. With the cloud computing model, you can treat resources as temporary and disposable. The flexibility that cloud computing offers enables businesses to implement new solutions quickly and with low upfront costs.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Compared to hardware solutions, software solutions can change much more quickly, easily, and cost-effectively. </a:t>
            </a:r>
          </a:p>
          <a:p>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Cloud computing helps developers and IT departments avoid undifferentiated work like procurement, maintenance, and capacity planning,</a:t>
            </a:r>
            <a:r>
              <a:rPr lang="en-US" sz="1100" baseline="0" dirty="0"/>
              <a:t> thus</a:t>
            </a:r>
            <a:r>
              <a:rPr lang="en-US" sz="1100" dirty="0"/>
              <a:t> enabling them to focus on what matters most.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As cloud computing has grown in popularity, several different service models and deployment strategies have emerged to help meet the specific needs of different users. Each type of cloud service model and deployment strategy provides you with a different level of control, flexibility, and management. Understanding the differences between these cloud service models and deployment strategies can help you decide what set of services is right for your needs.</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5705524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5.jp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2.xml"/><Relationship Id="rId1" Type="http://schemas.openxmlformats.org/officeDocument/2006/relationships/tags" Target="../tags/tag27.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29.xml"/><Relationship Id="rId4"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2.xml"/><Relationship Id="rId1" Type="http://schemas.openxmlformats.org/officeDocument/2006/relationships/tags" Target="../tags/tag30.xml"/><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1.xml"/><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2.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3.xml"/><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4.xml"/><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5.xml"/><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6.xml"/><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7.xml"/><Relationship Id="rId4"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8.xml"/><Relationship Id="rId4"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9.xml"/><Relationship Id="rId4"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0.xml"/><Relationship Id="rId4" Type="http://schemas.openxmlformats.org/officeDocument/2006/relationships/image" Target="../media/image5.jp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41.xml"/><Relationship Id="rId4"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42.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43.xml"/><Relationship Id="rId4"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44.xml"/><Relationship Id="rId4"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47.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48.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2.xml"/><Relationship Id="rId1" Type="http://schemas.openxmlformats.org/officeDocument/2006/relationships/tags" Target="../tags/tag49.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333185800"/>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Slide Number Placeholder 5">
            <a:extLst>
              <a:ext uri="{FF2B5EF4-FFF2-40B4-BE49-F238E27FC236}">
                <a16:creationId xmlns:a16="http://schemas.microsoft.com/office/drawing/2014/main" id="{F93D8A33-23FE-0C4F-9E8F-25B4C5AE7E2D}"/>
              </a:ext>
            </a:extLst>
          </p:cNvPr>
          <p:cNvSpPr>
            <a:spLocks noGrp="1"/>
          </p:cNvSpPr>
          <p:nvPr>
            <p:ph type="sldNum" sz="quarter" idx="12"/>
          </p:nvPr>
        </p:nvSpPr>
        <p:spPr/>
        <p:txBody>
          <a:bodyPr/>
          <a:lstStyle/>
          <a:p>
            <a:fld id="{B6A95138-A96E-2F42-A959-2EFD44FE4AB7}" type="slidenum">
              <a:rPr lang="en-US" smtClean="0"/>
              <a:t>‹#›</a:t>
            </a:fld>
            <a:endParaRPr lang="en-US" dirty="0"/>
          </a:p>
        </p:txBody>
      </p:sp>
      <p:sp>
        <p:nvSpPr>
          <p:cNvPr id="7" name="Footer Placeholder 4">
            <a:extLst>
              <a:ext uri="{FF2B5EF4-FFF2-40B4-BE49-F238E27FC236}">
                <a16:creationId xmlns:a16="http://schemas.microsoft.com/office/drawing/2014/main" id="{BE8EE179-7D32-EC44-9957-395A214B62C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8" name="Picture 7">
            <a:extLst>
              <a:ext uri="{FF2B5EF4-FFF2-40B4-BE49-F238E27FC236}">
                <a16:creationId xmlns:a16="http://schemas.microsoft.com/office/drawing/2014/main" id="{FD64CDEF-A244-5649-B243-5BDF609659D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id="{B49C5B5F-9EDC-CD4D-BA0B-49411FD11BBC}"/>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a:noAutofit/>
          </a:bodyPr>
          <a:lstStyle>
            <a:lvl1pPr marL="0" indent="0">
              <a:buNone/>
              <a:defRPr/>
            </a:lvl1pPr>
          </a:lstStyle>
          <a:p>
            <a:r>
              <a:rPr lang="en-US" dirty="0"/>
              <a:t>Click icon to add picture</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a:noAutofit/>
          </a:bodyPr>
          <a:lstStyle>
            <a:lvl1pPr marL="0" indent="0">
              <a:buNone/>
              <a:defRPr/>
            </a:lvl1pPr>
          </a:lstStyle>
          <a:p>
            <a:r>
              <a:rPr lang="en-US" dirty="0"/>
              <a:t>Click icon to add picture</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a:noAutofit/>
          </a:bodyPr>
          <a:lstStyle>
            <a:lvl1pPr marL="0" indent="0">
              <a:buNone/>
              <a:defRPr/>
            </a:lvl1pPr>
          </a:lstStyle>
          <a:p>
            <a:r>
              <a:rPr lang="en-US" dirty="0"/>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a:noAutofit/>
          </a:bodyPr>
          <a:lstStyle>
            <a:lvl1pPr marL="0" indent="0">
              <a:buNone/>
              <a:defRPr/>
            </a:lvl1pPr>
          </a:lstStyle>
          <a:p>
            <a:r>
              <a:rPr lang="en-US" dirty="0"/>
              <a:t>Click icon to add picture</a:t>
            </a:r>
          </a:p>
        </p:txBody>
      </p:sp>
      <p:sp>
        <p:nvSpPr>
          <p:cNvPr id="14" name="Footer Placeholder 4">
            <a:extLst>
              <a:ext uri="{FF2B5EF4-FFF2-40B4-BE49-F238E27FC236}">
                <a16:creationId xmlns:a16="http://schemas.microsoft.com/office/drawing/2014/main" id="{075ED423-869B-CA42-83F6-A40BF01C3EB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id="{49A7927A-C274-E848-B9FC-75CF0763AED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a:noAutofit/>
          </a:bodyPr>
          <a:lstStyle>
            <a:lvl1pPr marL="0" indent="0">
              <a:buNone/>
              <a:defRPr/>
            </a:lvl1pPr>
          </a:lstStyle>
          <a:p>
            <a:r>
              <a:rPr lang="en-US" dirty="0"/>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a:noAutofit/>
          </a:bodyPr>
          <a:lstStyle>
            <a:lvl1pPr marL="0" indent="0">
              <a:buNone/>
              <a:defRPr/>
            </a:lvl1pPr>
          </a:lstStyle>
          <a:p>
            <a:r>
              <a:rPr lang="en-US" dirty="0"/>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21" name="Footer Placeholder 4">
            <a:extLst>
              <a:ext uri="{FF2B5EF4-FFF2-40B4-BE49-F238E27FC236}">
                <a16:creationId xmlns:a16="http://schemas.microsoft.com/office/drawing/2014/main" id="{FBF3F200-BB4F-664F-876E-B587463197E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23" name="Picture 22">
            <a:extLst>
              <a:ext uri="{FF2B5EF4-FFF2-40B4-BE49-F238E27FC236}">
                <a16:creationId xmlns:a16="http://schemas.microsoft.com/office/drawing/2014/main" id="{C99A9892-B85D-B746-B8F0-8DD0CF1EABE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a:t>Edit Master text styles</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a:t>Edit Master text styles</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a:t>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34" name="Picture 33">
            <a:extLst>
              <a:ext uri="{FF2B5EF4-FFF2-40B4-BE49-F238E27FC236}">
                <a16:creationId xmlns:a16="http://schemas.microsoft.com/office/drawing/2014/main" id="{F7CCF82A-4490-0644-8968-C198DF5F3F3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6"/>
            <a:ext cx="1772652" cy="449072"/>
          </a:xfrm>
          <a:prstGeom prst="rect">
            <a:avLst/>
          </a:prstGeom>
        </p:spPr>
      </p:pic>
      <p:pic>
        <p:nvPicPr>
          <p:cNvPr id="13" name="Picture 12">
            <a:extLst>
              <a:ext uri="{FF2B5EF4-FFF2-40B4-BE49-F238E27FC236}">
                <a16:creationId xmlns:a16="http://schemas.microsoft.com/office/drawing/2014/main" id="{76EEF212-16FA-C546-A6BD-253C80A1A8FF}"/>
              </a:ext>
            </a:extLst>
          </p:cNvPr>
          <p:cNvPicPr>
            <a:picLocks noChangeAspect="1"/>
          </p:cNvPicPr>
          <p:nvPr userDrawn="1"/>
        </p:nvPicPr>
        <p:blipFill rotWithShape="1">
          <a:blip r:embed="rId4"/>
          <a:srcRect l="75552" t="60520" r="3438" b="3809"/>
          <a:stretch/>
        </p:blipFill>
        <p:spPr>
          <a:xfrm rot="10800000">
            <a:off x="-1" y="-2"/>
            <a:ext cx="2268187" cy="2166103"/>
          </a:xfrm>
          <a:prstGeom prst="rect">
            <a:avLst/>
          </a:prstGeom>
        </p:spPr>
      </p:pic>
      <p:sp>
        <p:nvSpPr>
          <p:cNvPr id="17"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a16="http://schemas.microsoft.com/office/drawing/2014/main" id="{FE4A4D56-E7FB-BE4E-A7A1-0A8FD1819058}"/>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189352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a16="http://schemas.microsoft.com/office/drawing/2014/main" id="{8DBCFF47-80C8-FA4F-9A18-B92FA7DC4DF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1936991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1" name="Picture 10">
            <a:extLst>
              <a:ext uri="{FF2B5EF4-FFF2-40B4-BE49-F238E27FC236}">
                <a16:creationId xmlns:a16="http://schemas.microsoft.com/office/drawing/2014/main" id="{BE6AEB20-C247-9049-A91B-EA79979980DA}"/>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 uri="{C183D7F6-B498-43B3-948B-1728B52AA6E4}">
                <adec:decorative xmlns:adec="http://schemas.microsoft.com/office/drawing/2017/decorative" val="1"/>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7" name="Picture 6">
            <a:extLst>
              <a:ext uri="{FF2B5EF4-FFF2-40B4-BE49-F238E27FC236}">
                <a16:creationId xmlns:a16="http://schemas.microsoft.com/office/drawing/2014/main" id="{1FCA25A4-C80D-FC44-8153-D8376A9E41F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sp>
        <p:nvSpPr>
          <p:cNvPr id="10" name="Footer Placeholder 4">
            <a:extLst>
              <a:ext uri="{FF2B5EF4-FFF2-40B4-BE49-F238E27FC236}">
                <a16:creationId xmlns:a16="http://schemas.microsoft.com/office/drawing/2014/main" id="{F86437D1-E7F9-2F42-864E-95D935B7DAF8}"/>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7" name="Slide Number Placeholder 5">
            <a:extLst>
              <a:ext uri="{FF2B5EF4-FFF2-40B4-BE49-F238E27FC236}">
                <a16:creationId xmlns:a16="http://schemas.microsoft.com/office/drawing/2014/main" id="{45F76685-5779-5D40-A261-B0BC701B3745}"/>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6" name="Picture 5">
            <a:extLst>
              <a:ext uri="{FF2B5EF4-FFF2-40B4-BE49-F238E27FC236}">
                <a16:creationId xmlns:a16="http://schemas.microsoft.com/office/drawing/2014/main" id="{40DE264E-2087-B647-8F60-282FE0A1DE1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a:t>Click to edit Master title style</a:t>
            </a:r>
            <a:endParaRPr lang="en-US" dirty="0"/>
          </a:p>
        </p:txBody>
      </p:sp>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a:normAutofit/>
          </a:bodyPr>
          <a:lstStyle>
            <a:lvl1pPr marL="0" indent="0">
              <a:lnSpc>
                <a:spcPct val="100000"/>
              </a:lnSpc>
              <a:buNone/>
              <a:defRPr sz="1867"/>
            </a:lvl1pPr>
          </a:lstStyle>
          <a:p>
            <a:pPr lvl="0"/>
            <a:r>
              <a:rPr lang="en-US"/>
              <a:t>Edit Master text styles</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a:normAutofit/>
          </a:bodyPr>
          <a:lstStyle>
            <a:lvl1pPr marL="0" indent="0">
              <a:lnSpc>
                <a:spcPct val="100000"/>
              </a:lnSpc>
              <a:buNone/>
              <a:defRPr sz="1867"/>
            </a:lvl1pPr>
          </a:lstStyle>
          <a:p>
            <a:pPr lvl="0"/>
            <a:r>
              <a:rPr lang="en-US"/>
              <a:t>Edit Master text styles</a:t>
            </a:r>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a:normAutofit/>
          </a:bodyPr>
          <a:lstStyle>
            <a:lvl1pPr marL="0" indent="0">
              <a:lnSpc>
                <a:spcPct val="100000"/>
              </a:lnSpc>
              <a:buNone/>
              <a:defRPr sz="1867"/>
            </a:lvl1pPr>
          </a:lstStyle>
          <a:p>
            <a:pPr lvl="0"/>
            <a:r>
              <a:rPr lang="en-US"/>
              <a:t>Edit Master text styles</a:t>
            </a:r>
          </a:p>
        </p:txBody>
      </p:sp>
      <p:sp>
        <p:nvSpPr>
          <p:cNvPr id="23" name="Rectangle 22">
            <a:extLst>
              <a:ext uri="{FF2B5EF4-FFF2-40B4-BE49-F238E27FC236}">
                <a16:creationId xmlns:a16="http://schemas.microsoft.com/office/drawing/2014/main" id="{95458110-5E55-0F46-BBF5-9C8F2C62151D}"/>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5" name="Rectangle 24">
            <a:extLst>
              <a:ext uri="{FF2B5EF4-FFF2-40B4-BE49-F238E27FC236}">
                <a16:creationId xmlns:a16="http://schemas.microsoft.com/office/drawing/2014/main" id="{3A3837C0-EFCF-E345-9E05-AF315FB06800}"/>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a:normAutofit/>
          </a:bodyPr>
          <a:lstStyle>
            <a:lvl1pPr marL="0" indent="0">
              <a:buNone/>
              <a:defRPr sz="2400"/>
            </a:lvl1pPr>
          </a:lstStyle>
          <a:p>
            <a:pPr lvl="0"/>
            <a:r>
              <a:rPr lang="en-US"/>
              <a:t>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a:noAutofit/>
          </a:bodyPr>
          <a:lstStyle>
            <a:lvl1pPr marL="0" indent="0">
              <a:buNone/>
              <a:defRPr sz="2000" b="0">
                <a:solidFill>
                  <a:schemeClr val="tx1"/>
                </a:solidFill>
              </a:defRPr>
            </a:lvl1pPr>
          </a:lstStyle>
          <a:p>
            <a:pPr lvl="0"/>
            <a:r>
              <a:rPr lang="en-US"/>
              <a:t>Edit Master text styles</a:t>
            </a:r>
          </a:p>
        </p:txBody>
      </p:sp>
      <p:pic>
        <p:nvPicPr>
          <p:cNvPr id="16" name="Picture 15">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3">
                <a:solidFill>
                  <a:schemeClr val="bg1"/>
                </a:solidFill>
              </a:defRPr>
            </a:lvl1pPr>
          </a:lstStyle>
          <a:p>
            <a:pPr lvl="0"/>
            <a:r>
              <a:rPr lang="en-US"/>
              <a:t>Edit Master text styles</a:t>
            </a:r>
          </a:p>
        </p:txBody>
      </p:sp>
      <p:sp>
        <p:nvSpPr>
          <p:cNvPr id="24" name="TextBox 23"/>
          <p:cNvSpPr txBox="1"/>
          <p:nvPr userDrawn="1"/>
        </p:nvSpPr>
        <p:spPr>
          <a:xfrm>
            <a:off x="290923" y="3889248"/>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3">
                <a:solidFill>
                  <a:schemeClr val="bg1"/>
                </a:solidFill>
              </a:defRPr>
            </a:lvl1pPr>
          </a:lstStyle>
          <a:p>
            <a:pPr lvl="0"/>
            <a:r>
              <a:rPr lang="en-US"/>
              <a:t>Edit Master text styles</a:t>
            </a:r>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Edit Master text styles</a:t>
            </a:r>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a:t>Click to edit Master title style</a:t>
            </a:r>
            <a:endParaRPr lang="en-US" dirty="0"/>
          </a:p>
        </p:txBody>
      </p:sp>
      <p:sp>
        <p:nvSpPr>
          <p:cNvPr id="8" name="Rectangle 7">
            <a:extLst>
              <a:ext uri="{FF2B5EF4-FFF2-40B4-BE49-F238E27FC236}">
                <a16:creationId xmlns:a16="http://schemas.microsoft.com/office/drawing/2014/main" id="{A413BF5D-EF1D-5C42-8ED2-B1DC40150995}"/>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13" name="Picture 12">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5" name="TextBox 4">
            <a:extLst>
              <a:ext uri="{FF2B5EF4-FFF2-40B4-BE49-F238E27FC236}">
                <a16:creationId xmlns:a16="http://schemas.microsoft.com/office/drawing/2014/main" id="{7F32C9FB-A505-8F4E-99FC-1B161C930668}"/>
              </a:ext>
              <a:ext uri="{C183D7F6-B498-43B3-948B-1728B52AA6E4}">
                <adec:decorative xmlns:adec="http://schemas.microsoft.com/office/drawing/2017/decorative" val="0"/>
              </a:ext>
            </a:extLst>
          </p:cNvPr>
          <p:cNvSpPr txBox="1"/>
          <p:nvPr userDrawn="1"/>
        </p:nvSpPr>
        <p:spPr>
          <a:xfrm>
            <a:off x="423968" y="6089839"/>
            <a:ext cx="8921913" cy="646331"/>
          </a:xfrm>
          <a:prstGeom prst="rect">
            <a:avLst/>
          </a:prstGeom>
          <a:noFill/>
        </p:spPr>
        <p:txBody>
          <a:bodyPr wrap="square" rtlCol="0">
            <a:noAutofit/>
          </a:bodyPr>
          <a:lstStyle/>
          <a:p>
            <a:pPr algn="just"/>
            <a:r>
              <a:rPr lang="en-US" sz="900" dirty="0">
                <a:solidFill>
                  <a:schemeClr val="bg1"/>
                </a:solidFill>
                <a:latin typeface="Amazon Ember Light" charset="0"/>
                <a:ea typeface="Amazon Ember Light" charset="0"/>
                <a:cs typeface="Amazon Ember Light" charset="0"/>
              </a:rPr>
              <a:t>© 2019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900" u="sng" dirty="0">
                <a:solidFill>
                  <a:schemeClr val="bg1"/>
                </a:solidFill>
                <a:latin typeface="Amazon Ember Light" charset="0"/>
                <a:ea typeface="Amazon Ember Light" charset="0"/>
                <a:cs typeface="Amazon Ember Light" charset="0"/>
              </a:rPr>
              <a:t>aws-course-feedback@amazon.com</a:t>
            </a:r>
            <a:r>
              <a:rPr lang="en-US" sz="900" dirty="0">
                <a:solidFill>
                  <a:schemeClr val="bg1"/>
                </a:solidFill>
                <a:latin typeface="Amazon Ember Light" charset="0"/>
                <a:ea typeface="Amazon Ember Light" charset="0"/>
                <a:cs typeface="Amazon Ember Light" charset="0"/>
              </a:rPr>
              <a:t>. For all other questions, contact us at: </a:t>
            </a:r>
            <a:r>
              <a:rPr lang="en-US" sz="900" u="sng" dirty="0">
                <a:solidFill>
                  <a:schemeClr val="bg1"/>
                </a:solidFill>
                <a:latin typeface="Amazon Ember Light" charset="0"/>
                <a:ea typeface="Amazon Ember Light" charset="0"/>
                <a:cs typeface="Amazon Ember Light" charset="0"/>
              </a:rPr>
              <a:t>https://aws.amazon.com/contact-us/aws-training/</a:t>
            </a:r>
            <a:r>
              <a:rPr lang="en-US" sz="900" dirty="0">
                <a:solidFill>
                  <a:schemeClr val="bg1"/>
                </a:solidFill>
                <a:latin typeface="Amazon Ember Light" charset="0"/>
                <a:ea typeface="Amazon Ember Light" charset="0"/>
                <a:cs typeface="Amazon Ember Light" charset="0"/>
              </a:rPr>
              <a:t>. All trademarks are the property of their owners.</a:t>
            </a:r>
          </a:p>
          <a:p>
            <a:pPr algn="just"/>
            <a:endParaRPr lang="en-US" sz="900" dirty="0"/>
          </a:p>
        </p:txBody>
      </p:sp>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p>
        </p:txBody>
      </p:sp>
      <p:pic>
        <p:nvPicPr>
          <p:cNvPr id="7" name="Picture 6">
            <a:extLst>
              <a:ext uri="{FF2B5EF4-FFF2-40B4-BE49-F238E27FC236}">
                <a16:creationId xmlns:a16="http://schemas.microsoft.com/office/drawing/2014/main" id="{91A5F71C-941B-424B-B0F4-B91497513EB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581085189"/>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465128775"/>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10933308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id="{C0EC8262-9538-E343-BCD0-0911ADA9E7A6}"/>
              </a:ext>
            </a:extLst>
          </p:cNvPr>
          <p:cNvPicPr>
            <a:picLocks noChangeAspect="1"/>
          </p:cNvPicPr>
          <p:nvPr userDrawn="1"/>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dirty="0"/>
              <a:t>© 2019 Amazon Web Services, Inc. or its Affiliates. All rights reserved.</a:t>
            </a:r>
          </a:p>
        </p:txBody>
      </p:sp>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FFDB7B2F-8327-B54A-A6DB-5F4F68ECD970}"/>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380015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B9293C6B-D94F-304A-A8F4-8745DAD9DF47}"/>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7" name="Picture 6">
            <a:extLst>
              <a:ext uri="{FF2B5EF4-FFF2-40B4-BE49-F238E27FC236}">
                <a16:creationId xmlns:a16="http://schemas.microsoft.com/office/drawing/2014/main" id="{3AA315D3-3937-1747-9C2E-0067F12A02F0}"/>
              </a:ext>
            </a:extLst>
          </p:cNvPr>
          <p:cNvPicPr>
            <a:picLocks noChangeAspect="1"/>
          </p:cNvPicPr>
          <p:nvPr userDrawn="1"/>
        </p:nvPicPr>
        <p:blipFill rotWithShape="1">
          <a:blip r:embed="rId3"/>
          <a:srcRect l="75552" t="60520" r="3438" b="3809"/>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12745798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9652097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631131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id="{C0EC8262-9538-E343-BCD0-0911ADA9E7A6}"/>
              </a:ext>
            </a:extLst>
          </p:cNvPr>
          <p:cNvPicPr>
            <a:picLocks noChangeAspect="1"/>
          </p:cNvPicPr>
          <p:nvPr userDrawn="1"/>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dirty="0"/>
              <a:t>© 2019 Amazon Web Services, Inc. or its Affiliates. All rights reserved.</a:t>
            </a:r>
          </a:p>
        </p:txBody>
      </p:sp>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FFDB7B2F-8327-B54A-A6DB-5F4F68ECD970}"/>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a16="http://schemas.microsoft.com/office/drawing/2014/main" id="{EAED9FF8-3030-4E4D-ADC0-FA2315FD54F2}"/>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4" name="Picture 13">
            <a:extLst>
              <a:ext uri="{FF2B5EF4-FFF2-40B4-BE49-F238E27FC236}">
                <a16:creationId xmlns:a16="http://schemas.microsoft.com/office/drawing/2014/main" id="{BCD2DB21-CEFB-4A4D-B8DA-776FFE4E65E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5444067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id="{503D402F-215B-FB47-825A-3E2774C59C1B}"/>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4714363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0" name="Footer Placeholder 4">
            <a:extLst>
              <a:ext uri="{FF2B5EF4-FFF2-40B4-BE49-F238E27FC236}">
                <a16:creationId xmlns:a16="http://schemas.microsoft.com/office/drawing/2014/main" id="{99B9B80A-7CBE-8F4D-B2B0-66F7C285B4D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5" name="Picture 14">
            <a:extLst>
              <a:ext uri="{FF2B5EF4-FFF2-40B4-BE49-F238E27FC236}">
                <a16:creationId xmlns:a16="http://schemas.microsoft.com/office/drawing/2014/main" id="{2D28D2B2-887B-C449-B54F-A6016CBDBCB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240164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Slide Number Placeholder 5">
            <a:extLst>
              <a:ext uri="{FF2B5EF4-FFF2-40B4-BE49-F238E27FC236}">
                <a16:creationId xmlns:a16="http://schemas.microsoft.com/office/drawing/2014/main" id="{F93D8A33-23FE-0C4F-9E8F-25B4C5AE7E2D}"/>
              </a:ext>
            </a:extLst>
          </p:cNvPr>
          <p:cNvSpPr>
            <a:spLocks noGrp="1"/>
          </p:cNvSpPr>
          <p:nvPr>
            <p:ph type="sldNum" sz="quarter" idx="12"/>
          </p:nvPr>
        </p:nvSpPr>
        <p:spPr/>
        <p:txBody>
          <a:bodyPr/>
          <a:lstStyle/>
          <a:p>
            <a:fld id="{B6A95138-A96E-2F42-A959-2EFD44FE4AB7}" type="slidenum">
              <a:rPr lang="en-US" smtClean="0"/>
              <a:t>‹#›</a:t>
            </a:fld>
            <a:endParaRPr lang="en-US" dirty="0"/>
          </a:p>
        </p:txBody>
      </p:sp>
      <p:sp>
        <p:nvSpPr>
          <p:cNvPr id="7" name="Footer Placeholder 4">
            <a:extLst>
              <a:ext uri="{FF2B5EF4-FFF2-40B4-BE49-F238E27FC236}">
                <a16:creationId xmlns:a16="http://schemas.microsoft.com/office/drawing/2014/main" id="{BE8EE179-7D32-EC44-9957-395A214B62C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8" name="Picture 7">
            <a:extLst>
              <a:ext uri="{FF2B5EF4-FFF2-40B4-BE49-F238E27FC236}">
                <a16:creationId xmlns:a16="http://schemas.microsoft.com/office/drawing/2014/main" id="{FD64CDEF-A244-5649-B243-5BDF609659D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946840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id="{B49C5B5F-9EDC-CD4D-BA0B-49411FD11BBC}"/>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1104724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a:noAutofit/>
          </a:bodyPr>
          <a:lstStyle>
            <a:lvl1pPr marL="0" indent="0">
              <a:buNone/>
              <a:defRPr/>
            </a:lvl1pPr>
          </a:lstStyle>
          <a:p>
            <a:r>
              <a:rPr lang="en-US" dirty="0"/>
              <a:t>Click icon to add picture</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a:noAutofit/>
          </a:bodyPr>
          <a:lstStyle>
            <a:lvl1pPr marL="0" indent="0">
              <a:buNone/>
              <a:defRPr/>
            </a:lvl1pPr>
          </a:lstStyle>
          <a:p>
            <a:r>
              <a:rPr lang="en-US" dirty="0"/>
              <a:t>Click icon to add picture</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a:noAutofit/>
          </a:bodyPr>
          <a:lstStyle>
            <a:lvl1pPr marL="0" indent="0">
              <a:buNone/>
              <a:defRPr/>
            </a:lvl1pPr>
          </a:lstStyle>
          <a:p>
            <a:r>
              <a:rPr lang="en-US" dirty="0"/>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a:noAutofit/>
          </a:bodyPr>
          <a:lstStyle>
            <a:lvl1pPr marL="0" indent="0">
              <a:buNone/>
              <a:defRPr/>
            </a:lvl1pPr>
          </a:lstStyle>
          <a:p>
            <a:r>
              <a:rPr lang="en-US" dirty="0"/>
              <a:t>Click icon to add picture</a:t>
            </a:r>
          </a:p>
        </p:txBody>
      </p:sp>
      <p:sp>
        <p:nvSpPr>
          <p:cNvPr id="14" name="Footer Placeholder 4">
            <a:extLst>
              <a:ext uri="{FF2B5EF4-FFF2-40B4-BE49-F238E27FC236}">
                <a16:creationId xmlns:a16="http://schemas.microsoft.com/office/drawing/2014/main" id="{075ED423-869B-CA42-83F6-A40BF01C3EB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id="{49A7927A-C274-E848-B9FC-75CF0763AED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8635584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a:noAutofit/>
          </a:bodyPr>
          <a:lstStyle>
            <a:lvl1pPr marL="0" indent="0">
              <a:buNone/>
              <a:defRPr/>
            </a:lvl1pPr>
          </a:lstStyle>
          <a:p>
            <a:r>
              <a:rPr lang="en-US" dirty="0"/>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a:noAutofit/>
          </a:bodyPr>
          <a:lstStyle>
            <a:lvl1pPr marL="0" indent="0">
              <a:buNone/>
              <a:defRPr/>
            </a:lvl1pPr>
          </a:lstStyle>
          <a:p>
            <a:r>
              <a:rPr lang="en-US" dirty="0"/>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21" name="Footer Placeholder 4">
            <a:extLst>
              <a:ext uri="{FF2B5EF4-FFF2-40B4-BE49-F238E27FC236}">
                <a16:creationId xmlns:a16="http://schemas.microsoft.com/office/drawing/2014/main" id="{FBF3F200-BB4F-664F-876E-B587463197E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23" name="Picture 22">
            <a:extLst>
              <a:ext uri="{FF2B5EF4-FFF2-40B4-BE49-F238E27FC236}">
                <a16:creationId xmlns:a16="http://schemas.microsoft.com/office/drawing/2014/main" id="{C99A9892-B85D-B746-B8F0-8DD0CF1EABE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17339593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a:t>Click to edit Master text styles</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a:t>Click to edit Master text styles</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a:t>Click to 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34" name="Picture 33">
            <a:extLst>
              <a:ext uri="{FF2B5EF4-FFF2-40B4-BE49-F238E27FC236}">
                <a16:creationId xmlns:a16="http://schemas.microsoft.com/office/drawing/2014/main" id="{F7CCF82A-4490-0644-8968-C198DF5F3F3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6"/>
            <a:ext cx="1772652" cy="449072"/>
          </a:xfrm>
          <a:prstGeom prst="rect">
            <a:avLst/>
          </a:prstGeom>
        </p:spPr>
      </p:pic>
      <p:pic>
        <p:nvPicPr>
          <p:cNvPr id="13" name="Picture 12">
            <a:extLst>
              <a:ext uri="{FF2B5EF4-FFF2-40B4-BE49-F238E27FC236}">
                <a16:creationId xmlns:a16="http://schemas.microsoft.com/office/drawing/2014/main" id="{76EEF212-16FA-C546-A6BD-253C80A1A8FF}"/>
              </a:ext>
            </a:extLst>
          </p:cNvPr>
          <p:cNvPicPr>
            <a:picLocks noChangeAspect="1"/>
          </p:cNvPicPr>
          <p:nvPr userDrawn="1"/>
        </p:nvPicPr>
        <p:blipFill rotWithShape="1">
          <a:blip r:embed="rId4"/>
          <a:srcRect l="75552" t="60520" r="3438" b="3809"/>
          <a:stretch/>
        </p:blipFill>
        <p:spPr>
          <a:xfrm rot="10800000">
            <a:off x="-1" y="-2"/>
            <a:ext cx="2268187" cy="2166103"/>
          </a:xfrm>
          <a:prstGeom prst="rect">
            <a:avLst/>
          </a:prstGeom>
        </p:spPr>
      </p:pic>
      <p:sp>
        <p:nvSpPr>
          <p:cNvPr id="17"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5027910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12300051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a16="http://schemas.microsoft.com/office/drawing/2014/main" id="{FE4A4D56-E7FB-BE4E-A7A1-0A8FD181905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1038865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B9293C6B-D94F-304A-A8F4-8745DAD9DF47}"/>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7" name="Picture 6">
            <a:extLst>
              <a:ext uri="{FF2B5EF4-FFF2-40B4-BE49-F238E27FC236}">
                <a16:creationId xmlns:a16="http://schemas.microsoft.com/office/drawing/2014/main" id="{3AA315D3-3937-1747-9C2E-0067F12A02F0}"/>
              </a:ext>
            </a:extLst>
          </p:cNvPr>
          <p:cNvPicPr>
            <a:picLocks noChangeAspect="1"/>
          </p:cNvPicPr>
          <p:nvPr userDrawn="1"/>
        </p:nvPicPr>
        <p:blipFill rotWithShape="1">
          <a:blip r:embed="rId3"/>
          <a:srcRect l="75552" t="60520" r="3438" b="3809"/>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a16="http://schemas.microsoft.com/office/drawing/2014/main" id="{8DBCFF47-80C8-FA4F-9A18-B92FA7DC4DF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23869619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1" name="Picture 10">
            <a:extLst>
              <a:ext uri="{FF2B5EF4-FFF2-40B4-BE49-F238E27FC236}">
                <a16:creationId xmlns:a16="http://schemas.microsoft.com/office/drawing/2014/main" id="{BE6AEB20-C247-9049-A91B-EA79979980DA}"/>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525041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 uri="{C183D7F6-B498-43B3-948B-1728B52AA6E4}">
                <adec:decorative xmlns:adec="http://schemas.microsoft.com/office/drawing/2017/decorative" val="1"/>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dirty="0"/>
              <a:t>Click to edit Master title style</a:t>
            </a:r>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7" name="Picture 6">
            <a:extLst>
              <a:ext uri="{FF2B5EF4-FFF2-40B4-BE49-F238E27FC236}">
                <a16:creationId xmlns:a16="http://schemas.microsoft.com/office/drawing/2014/main" id="{1FCA25A4-C80D-FC44-8153-D8376A9E41F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7835864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sp>
        <p:nvSpPr>
          <p:cNvPr id="10" name="Footer Placeholder 4">
            <a:extLst>
              <a:ext uri="{FF2B5EF4-FFF2-40B4-BE49-F238E27FC236}">
                <a16:creationId xmlns:a16="http://schemas.microsoft.com/office/drawing/2014/main" id="{F86437D1-E7F9-2F42-864E-95D935B7DAF8}"/>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7" name="Slide Number Placeholder 5">
            <a:extLst>
              <a:ext uri="{FF2B5EF4-FFF2-40B4-BE49-F238E27FC236}">
                <a16:creationId xmlns:a16="http://schemas.microsoft.com/office/drawing/2014/main" id="{45F76685-5779-5D40-A261-B0BC701B3745}"/>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6" name="Picture 5">
            <a:extLst>
              <a:ext uri="{FF2B5EF4-FFF2-40B4-BE49-F238E27FC236}">
                <a16:creationId xmlns:a16="http://schemas.microsoft.com/office/drawing/2014/main" id="{40DE264E-2087-B647-8F60-282FE0A1DE1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Tree>
    <p:custDataLst>
      <p:tags r:id="rId1"/>
    </p:custDataLst>
    <p:extLst>
      <p:ext uri="{BB962C8B-B14F-4D97-AF65-F5344CB8AC3E}">
        <p14:creationId xmlns:p14="http://schemas.microsoft.com/office/powerpoint/2010/main" val="293625730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a:t>Click to edit Master title style</a:t>
            </a:r>
            <a:endParaRPr lang="en-US" dirty="0"/>
          </a:p>
        </p:txBody>
      </p:sp>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3" name="Rectangle 22">
            <a:extLst>
              <a:ext uri="{FF2B5EF4-FFF2-40B4-BE49-F238E27FC236}">
                <a16:creationId xmlns:a16="http://schemas.microsoft.com/office/drawing/2014/main" id="{95458110-5E55-0F46-BBF5-9C8F2C62151D}"/>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5" name="Rectangle 24">
            <a:extLst>
              <a:ext uri="{FF2B5EF4-FFF2-40B4-BE49-F238E27FC236}">
                <a16:creationId xmlns:a16="http://schemas.microsoft.com/office/drawing/2014/main" id="{3A3837C0-EFCF-E345-9E05-AF315FB06800}"/>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a:normAutofit/>
          </a:bodyPr>
          <a:lstStyle>
            <a:lvl1pPr marL="0" indent="0">
              <a:buNone/>
              <a:defRPr sz="2400"/>
            </a:lvl1pPr>
          </a:lstStyle>
          <a:p>
            <a:pPr lvl="0"/>
            <a:r>
              <a:rPr lang="en-US"/>
              <a:t>Click to 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a:noAutofit/>
          </a:bodyPr>
          <a:lstStyle>
            <a:lvl1pPr marL="0" indent="0">
              <a:buNone/>
              <a:defRPr sz="2000" b="0">
                <a:solidFill>
                  <a:schemeClr val="tx1"/>
                </a:solidFill>
              </a:defRPr>
            </a:lvl1pPr>
          </a:lstStyle>
          <a:p>
            <a:pPr lvl="0"/>
            <a:r>
              <a:rPr lang="en-US"/>
              <a:t>Click to edit Master text styles</a:t>
            </a:r>
          </a:p>
        </p:txBody>
      </p:sp>
      <p:pic>
        <p:nvPicPr>
          <p:cNvPr id="16" name="Picture 15">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3">
                <a:solidFill>
                  <a:schemeClr val="bg1"/>
                </a:solidFill>
              </a:defRPr>
            </a:lvl1pPr>
          </a:lstStyle>
          <a:p>
            <a:pPr lvl="0"/>
            <a:r>
              <a:rPr lang="en-US"/>
              <a:t>Click to edit Master text styles</a:t>
            </a:r>
          </a:p>
        </p:txBody>
      </p:sp>
      <p:sp>
        <p:nvSpPr>
          <p:cNvPr id="24" name="TextBox 23"/>
          <p:cNvSpPr txBox="1"/>
          <p:nvPr userDrawn="1"/>
        </p:nvSpPr>
        <p:spPr>
          <a:xfrm>
            <a:off x="290923" y="3889248"/>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3">
                <a:solidFill>
                  <a:schemeClr val="bg1"/>
                </a:solidFill>
              </a:defRPr>
            </a:lvl1pPr>
          </a:lstStyle>
          <a:p>
            <a:pPr lvl="0"/>
            <a:r>
              <a:rPr lang="en-US"/>
              <a:t>Click to edit Master text styles</a:t>
            </a:r>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Tree>
    <p:custDataLst>
      <p:tags r:id="rId1"/>
    </p:custDataLst>
    <p:extLst>
      <p:ext uri="{BB962C8B-B14F-4D97-AF65-F5344CB8AC3E}">
        <p14:creationId xmlns:p14="http://schemas.microsoft.com/office/powerpoint/2010/main" val="370347841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a:t>Click to edit Master title style</a:t>
            </a:r>
            <a:endParaRPr lang="en-US" dirty="0"/>
          </a:p>
        </p:txBody>
      </p:sp>
      <p:sp>
        <p:nvSpPr>
          <p:cNvPr id="8" name="Rectangle 7">
            <a:extLst>
              <a:ext uri="{FF2B5EF4-FFF2-40B4-BE49-F238E27FC236}">
                <a16:creationId xmlns:a16="http://schemas.microsoft.com/office/drawing/2014/main" id="{A413BF5D-EF1D-5C42-8ED2-B1DC40150995}"/>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13" name="Picture 12">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4381373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5" name="TextBox 4">
            <a:extLst>
              <a:ext uri="{FF2B5EF4-FFF2-40B4-BE49-F238E27FC236}">
                <a16:creationId xmlns:a16="http://schemas.microsoft.com/office/drawing/2014/main" id="{7F32C9FB-A505-8F4E-99FC-1B161C930668}"/>
              </a:ext>
              <a:ext uri="{C183D7F6-B498-43B3-948B-1728B52AA6E4}">
                <adec:decorative xmlns:adec="http://schemas.microsoft.com/office/drawing/2017/decorative" val="0"/>
              </a:ext>
            </a:extLst>
          </p:cNvPr>
          <p:cNvSpPr txBox="1"/>
          <p:nvPr userDrawn="1"/>
        </p:nvSpPr>
        <p:spPr>
          <a:xfrm>
            <a:off x="423968" y="6089839"/>
            <a:ext cx="8921913" cy="646331"/>
          </a:xfrm>
          <a:prstGeom prst="rect">
            <a:avLst/>
          </a:prstGeom>
          <a:noFill/>
        </p:spPr>
        <p:txBody>
          <a:bodyPr wrap="square" rtlCol="0">
            <a:noAutofit/>
          </a:bodyPr>
          <a:lstStyle/>
          <a:p>
            <a:pPr algn="just"/>
            <a:r>
              <a:rPr lang="en-US" sz="900" dirty="0">
                <a:solidFill>
                  <a:schemeClr val="bg1"/>
                </a:solidFill>
                <a:latin typeface="Amazon Ember Light" charset="0"/>
                <a:ea typeface="Amazon Ember Light" charset="0"/>
                <a:cs typeface="Amazon Ember Light" charset="0"/>
              </a:rPr>
              <a:t>© 2019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900" u="sng" dirty="0">
                <a:solidFill>
                  <a:schemeClr val="bg1"/>
                </a:solidFill>
                <a:latin typeface="Amazon Ember Light" charset="0"/>
                <a:ea typeface="Amazon Ember Light" charset="0"/>
                <a:cs typeface="Amazon Ember Light" charset="0"/>
              </a:rPr>
              <a:t>aws-course-feedback@amazon.com</a:t>
            </a:r>
            <a:r>
              <a:rPr lang="en-US" sz="900" dirty="0">
                <a:solidFill>
                  <a:schemeClr val="bg1"/>
                </a:solidFill>
                <a:latin typeface="Amazon Ember Light" charset="0"/>
                <a:ea typeface="Amazon Ember Light" charset="0"/>
                <a:cs typeface="Amazon Ember Light" charset="0"/>
              </a:rPr>
              <a:t>. For all other questions, contact us at: </a:t>
            </a:r>
            <a:r>
              <a:rPr lang="en-US" sz="900" u="sng" dirty="0">
                <a:solidFill>
                  <a:schemeClr val="bg1"/>
                </a:solidFill>
                <a:latin typeface="Amazon Ember Light" charset="0"/>
                <a:ea typeface="Amazon Ember Light" charset="0"/>
                <a:cs typeface="Amazon Ember Light" charset="0"/>
              </a:rPr>
              <a:t>https://aws.amazon.com/contact-us/aws-training/</a:t>
            </a:r>
            <a:r>
              <a:rPr lang="en-US" sz="900" dirty="0">
                <a:solidFill>
                  <a:schemeClr val="bg1"/>
                </a:solidFill>
                <a:latin typeface="Amazon Ember Light" charset="0"/>
                <a:ea typeface="Amazon Ember Light" charset="0"/>
                <a:cs typeface="Amazon Ember Light" charset="0"/>
              </a:rPr>
              <a:t>. All trademarks are the property of their owners.</a:t>
            </a:r>
          </a:p>
          <a:p>
            <a:pPr algn="just"/>
            <a:endParaRPr lang="en-US" sz="900" dirty="0"/>
          </a:p>
        </p:txBody>
      </p:sp>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p>
        </p:txBody>
      </p:sp>
      <p:pic>
        <p:nvPicPr>
          <p:cNvPr id="7" name="Picture 6">
            <a:extLst>
              <a:ext uri="{FF2B5EF4-FFF2-40B4-BE49-F238E27FC236}">
                <a16:creationId xmlns:a16="http://schemas.microsoft.com/office/drawing/2014/main" id="{91A5F71C-941B-424B-B0F4-B91497513EB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978651299"/>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a16="http://schemas.microsoft.com/office/drawing/2014/main" id="{EAED9FF8-3030-4E4D-ADC0-FA2315FD54F2}"/>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4" name="Picture 13">
            <a:extLst>
              <a:ext uri="{FF2B5EF4-FFF2-40B4-BE49-F238E27FC236}">
                <a16:creationId xmlns:a16="http://schemas.microsoft.com/office/drawing/2014/main" id="{BCD2DB21-CEFB-4A4D-B8DA-776FFE4E65E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Edit Master text styles</a:t>
            </a:r>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id="{503D402F-215B-FB47-825A-3E2774C59C1B}"/>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Edit Master text styles</a:t>
            </a:r>
          </a:p>
        </p:txBody>
      </p:sp>
      <p:sp>
        <p:nvSpPr>
          <p:cNvPr id="10" name="Footer Placeholder 4">
            <a:extLst>
              <a:ext uri="{FF2B5EF4-FFF2-40B4-BE49-F238E27FC236}">
                <a16:creationId xmlns:a16="http://schemas.microsoft.com/office/drawing/2014/main" id="{99B9B80A-7CBE-8F4D-B2B0-66F7C285B4D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5" name="Picture 14">
            <a:extLst>
              <a:ext uri="{FF2B5EF4-FFF2-40B4-BE49-F238E27FC236}">
                <a16:creationId xmlns:a16="http://schemas.microsoft.com/office/drawing/2014/main" id="{2D28D2B2-887B-C449-B54F-A6016CBDBCB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tags" Target="../tags/tag26.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theme" Target="../theme/theme2.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fld id="{B6A95138-A96E-2F42-A959-2EFD44FE4AB7}" type="slidenum">
              <a:rPr lang="en-US" smtClean="0"/>
              <a:pPr/>
              <a:t>‹#›</a:t>
            </a:fld>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Tree>
    <p:custDataLst>
      <p:tags r:id="rId25"/>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79" r:id="rId16"/>
    <p:sldLayoutId id="2147483680" r:id="rId17"/>
    <p:sldLayoutId id="2147483668" r:id="rId18"/>
    <p:sldLayoutId id="2147483672" r:id="rId19"/>
    <p:sldLayoutId id="2147483665" r:id="rId20"/>
    <p:sldLayoutId id="2147483677" r:id="rId21"/>
    <p:sldLayoutId id="2147483669" r:id="rId22"/>
    <p:sldLayoutId id="2147483660" r:id="rId23"/>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fld id="{B6A95138-A96E-2F42-A959-2EFD44FE4AB7}" type="slidenum">
              <a:rPr lang="en-US" smtClean="0"/>
              <a:pPr/>
              <a:t>‹#›</a:t>
            </a:fld>
            <a:endParaRPr lang="en-US" dirty="0"/>
          </a:p>
        </p:txBody>
      </p:sp>
      <p:sp>
        <p:nvSpPr>
          <p:cNvPr id="5" name="Footer Placeholder 4">
            <a:extLst>
              <a:ext uri="{FF2B5EF4-FFF2-40B4-BE49-F238E27FC236}">
                <a16:creationId xmlns:a16="http://schemas.microsoft.com/office/drawing/2014/main" id="{8D064DA9-8E78-194C-AB7B-DC01F6E01F7F}"/>
              </a:ext>
              <a:ext uri="{C183D7F6-B498-43B3-948B-1728B52AA6E4}">
                <adec:decorative xmlns:adec="http://schemas.microsoft.com/office/drawing/2017/decorative" val="1"/>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Tree>
    <p:custDataLst>
      <p:tags r:id="rId25"/>
    </p:custDataLst>
    <p:extLst>
      <p:ext uri="{BB962C8B-B14F-4D97-AF65-F5344CB8AC3E}">
        <p14:creationId xmlns:p14="http://schemas.microsoft.com/office/powerpoint/2010/main" val="154356879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64">
          <p15:clr>
            <a:srgbClr val="F26B43"/>
          </p15:clr>
        </p15:guide>
        <p15:guide id="4" pos="741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50.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59.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60.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3" Type="http://schemas.openxmlformats.org/officeDocument/2006/relationships/image" Target="../media/image24.svg"/><Relationship Id="rId18" Type="http://schemas.openxmlformats.org/officeDocument/2006/relationships/image" Target="../media/image29.png"/><Relationship Id="rId26" Type="http://schemas.openxmlformats.org/officeDocument/2006/relationships/image" Target="../media/image37.png"/><Relationship Id="rId21" Type="http://schemas.openxmlformats.org/officeDocument/2006/relationships/image" Target="../media/image32.svg"/><Relationship Id="rId34" Type="http://schemas.openxmlformats.org/officeDocument/2006/relationships/image" Target="../media/image45.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svg"/><Relationship Id="rId25" Type="http://schemas.openxmlformats.org/officeDocument/2006/relationships/image" Target="../media/image36.svg"/><Relationship Id="rId33" Type="http://schemas.openxmlformats.org/officeDocument/2006/relationships/image" Target="../media/image44.svg"/><Relationship Id="rId2" Type="http://schemas.openxmlformats.org/officeDocument/2006/relationships/tags" Target="../tags/tag62.xml"/><Relationship Id="rId16" Type="http://schemas.openxmlformats.org/officeDocument/2006/relationships/image" Target="../media/image27.png"/><Relationship Id="rId20" Type="http://schemas.openxmlformats.org/officeDocument/2006/relationships/image" Target="../media/image31.png"/><Relationship Id="rId29" Type="http://schemas.openxmlformats.org/officeDocument/2006/relationships/image" Target="../media/image40.svg"/><Relationship Id="rId1" Type="http://schemas.openxmlformats.org/officeDocument/2006/relationships/tags" Target="../tags/tag61.xml"/><Relationship Id="rId6" Type="http://schemas.openxmlformats.org/officeDocument/2006/relationships/image" Target="../media/image17.emf"/><Relationship Id="rId11" Type="http://schemas.openxmlformats.org/officeDocument/2006/relationships/image" Target="../media/image22.png"/><Relationship Id="rId24" Type="http://schemas.openxmlformats.org/officeDocument/2006/relationships/image" Target="../media/image35.png"/><Relationship Id="rId32" Type="http://schemas.openxmlformats.org/officeDocument/2006/relationships/image" Target="../media/image43.png"/><Relationship Id="rId37" Type="http://schemas.openxmlformats.org/officeDocument/2006/relationships/image" Target="../media/image48.svg"/><Relationship Id="rId5" Type="http://schemas.openxmlformats.org/officeDocument/2006/relationships/image" Target="../media/image16.PNG"/><Relationship Id="rId15" Type="http://schemas.openxmlformats.org/officeDocument/2006/relationships/image" Target="../media/image26.svg"/><Relationship Id="rId23" Type="http://schemas.openxmlformats.org/officeDocument/2006/relationships/image" Target="../media/image34.svg"/><Relationship Id="rId28" Type="http://schemas.openxmlformats.org/officeDocument/2006/relationships/image" Target="../media/image39.png"/><Relationship Id="rId36" Type="http://schemas.openxmlformats.org/officeDocument/2006/relationships/image" Target="../media/image47.png"/><Relationship Id="rId10" Type="http://schemas.openxmlformats.org/officeDocument/2006/relationships/image" Target="../media/image21.emf"/><Relationship Id="rId19" Type="http://schemas.openxmlformats.org/officeDocument/2006/relationships/image" Target="../media/image30.svg"/><Relationship Id="rId31" Type="http://schemas.openxmlformats.org/officeDocument/2006/relationships/image" Target="../media/image42.svg"/><Relationship Id="rId4" Type="http://schemas.openxmlformats.org/officeDocument/2006/relationships/notesSlide" Target="../notesSlides/notesSlide12.xml"/><Relationship Id="rId9" Type="http://schemas.openxmlformats.org/officeDocument/2006/relationships/image" Target="../media/image20.svg"/><Relationship Id="rId14" Type="http://schemas.openxmlformats.org/officeDocument/2006/relationships/image" Target="../media/image25.png"/><Relationship Id="rId22" Type="http://schemas.openxmlformats.org/officeDocument/2006/relationships/image" Target="../media/image33.png"/><Relationship Id="rId27" Type="http://schemas.openxmlformats.org/officeDocument/2006/relationships/image" Target="../media/image38.svg"/><Relationship Id="rId30" Type="http://schemas.openxmlformats.org/officeDocument/2006/relationships/image" Target="../media/image41.png"/><Relationship Id="rId35" Type="http://schemas.openxmlformats.org/officeDocument/2006/relationships/image" Target="../media/image46.svg"/><Relationship Id="rId8" Type="http://schemas.openxmlformats.org/officeDocument/2006/relationships/image" Target="../media/image19.png"/><Relationship Id="rId3"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63.xml"/><Relationship Id="rId4" Type="http://schemas.openxmlformats.org/officeDocument/2006/relationships/image" Target="../media/image49.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6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8.xml"/><Relationship Id="rId1" Type="http://schemas.openxmlformats.org/officeDocument/2006/relationships/tags" Target="../tags/tag65.xml"/><Relationship Id="rId5" Type="http://schemas.openxmlformats.org/officeDocument/2006/relationships/image" Target="../media/image51.png"/><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notesSlide" Target="../notesSlides/notesSlide16.xml"/><Relationship Id="rId7" Type="http://schemas.openxmlformats.org/officeDocument/2006/relationships/image" Target="../media/image55.png"/><Relationship Id="rId2" Type="http://schemas.openxmlformats.org/officeDocument/2006/relationships/slideLayout" Target="../slideLayouts/slideLayout18.xml"/><Relationship Id="rId1" Type="http://schemas.openxmlformats.org/officeDocument/2006/relationships/tags" Target="../tags/tag66.xml"/><Relationship Id="rId6" Type="http://schemas.openxmlformats.org/officeDocument/2006/relationships/image" Target="../media/image54.png"/><Relationship Id="rId5" Type="http://schemas.openxmlformats.org/officeDocument/2006/relationships/image" Target="../media/image53.sv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notesSlide" Target="../notesSlides/notesSlide17.xml"/><Relationship Id="rId7" Type="http://schemas.openxmlformats.org/officeDocument/2006/relationships/image" Target="../media/image60.png"/><Relationship Id="rId2" Type="http://schemas.openxmlformats.org/officeDocument/2006/relationships/slideLayout" Target="../slideLayouts/slideLayout18.xml"/><Relationship Id="rId1" Type="http://schemas.openxmlformats.org/officeDocument/2006/relationships/tags" Target="../tags/tag6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8.xml"/><Relationship Id="rId1" Type="http://schemas.openxmlformats.org/officeDocument/2006/relationships/tags" Target="../tags/tag68.xml"/><Relationship Id="rId5" Type="http://schemas.openxmlformats.org/officeDocument/2006/relationships/image" Target="../media/image63.png"/><Relationship Id="rId4" Type="http://schemas.openxmlformats.org/officeDocument/2006/relationships/image" Target="../media/image62.png"/></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notesSlide" Target="../notesSlides/notesSlide19.xml"/><Relationship Id="rId7" Type="http://schemas.openxmlformats.org/officeDocument/2006/relationships/image" Target="../media/image66.png"/><Relationship Id="rId2" Type="http://schemas.openxmlformats.org/officeDocument/2006/relationships/slideLayout" Target="../slideLayouts/slideLayout18.xml"/><Relationship Id="rId1" Type="http://schemas.openxmlformats.org/officeDocument/2006/relationships/tags" Target="../tags/tag69.xml"/><Relationship Id="rId6" Type="http://schemas.openxmlformats.org/officeDocument/2006/relationships/image" Target="../media/image65.png"/><Relationship Id="rId5" Type="http://schemas.microsoft.com/office/2007/relationships/hdphoto" Target="../media/hdphoto1.wdp"/><Relationship Id="rId4" Type="http://schemas.openxmlformats.org/officeDocument/2006/relationships/image" Target="../media/image64.png"/><Relationship Id="rId9"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51.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71.png"/><Relationship Id="rId2" Type="http://schemas.openxmlformats.org/officeDocument/2006/relationships/slideLayout" Target="../slideLayouts/slideLayout18.xml"/><Relationship Id="rId1" Type="http://schemas.openxmlformats.org/officeDocument/2006/relationships/tags" Target="../tags/tag70.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71.xml"/><Relationship Id="rId4" Type="http://schemas.openxmlformats.org/officeDocument/2006/relationships/image" Target="../media/image49.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7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tags" Target="../tags/tag7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tags" Target="../tags/tag74.xml"/></Relationships>
</file>

<file path=ppt/slides/_rels/slide25.xml.rels><?xml version="1.0" encoding="UTF-8" standalone="yes"?>
<Relationships xmlns="http://schemas.openxmlformats.org/package/2006/relationships"><Relationship Id="rId13" Type="http://schemas.openxmlformats.org/officeDocument/2006/relationships/image" Target="../media/image84.svg"/><Relationship Id="rId18" Type="http://schemas.openxmlformats.org/officeDocument/2006/relationships/image" Target="../media/image89.png"/><Relationship Id="rId26" Type="http://schemas.openxmlformats.org/officeDocument/2006/relationships/image" Target="../media/image97.png"/><Relationship Id="rId39" Type="http://schemas.openxmlformats.org/officeDocument/2006/relationships/image" Target="../media/image110.svg"/><Relationship Id="rId21" Type="http://schemas.openxmlformats.org/officeDocument/2006/relationships/image" Target="../media/image92.svg"/><Relationship Id="rId34" Type="http://schemas.openxmlformats.org/officeDocument/2006/relationships/image" Target="../media/image105.png"/><Relationship Id="rId42" Type="http://schemas.openxmlformats.org/officeDocument/2006/relationships/image" Target="../media/image113.png"/><Relationship Id="rId47" Type="http://schemas.openxmlformats.org/officeDocument/2006/relationships/image" Target="../media/image118.svg"/><Relationship Id="rId7" Type="http://schemas.openxmlformats.org/officeDocument/2006/relationships/image" Target="../media/image78.svg"/><Relationship Id="rId2" Type="http://schemas.openxmlformats.org/officeDocument/2006/relationships/slideLayout" Target="../slideLayouts/slideLayout41.xml"/><Relationship Id="rId16" Type="http://schemas.openxmlformats.org/officeDocument/2006/relationships/image" Target="../media/image87.png"/><Relationship Id="rId29" Type="http://schemas.openxmlformats.org/officeDocument/2006/relationships/image" Target="../media/image100.svg"/><Relationship Id="rId11" Type="http://schemas.openxmlformats.org/officeDocument/2006/relationships/image" Target="../media/image82.svg"/><Relationship Id="rId24" Type="http://schemas.openxmlformats.org/officeDocument/2006/relationships/image" Target="../media/image95.png"/><Relationship Id="rId32" Type="http://schemas.openxmlformats.org/officeDocument/2006/relationships/image" Target="../media/image103.png"/><Relationship Id="rId37" Type="http://schemas.openxmlformats.org/officeDocument/2006/relationships/image" Target="../media/image108.svg"/><Relationship Id="rId40" Type="http://schemas.openxmlformats.org/officeDocument/2006/relationships/image" Target="../media/image111.png"/><Relationship Id="rId45" Type="http://schemas.openxmlformats.org/officeDocument/2006/relationships/image" Target="../media/image116.svg"/><Relationship Id="rId5" Type="http://schemas.openxmlformats.org/officeDocument/2006/relationships/image" Target="../media/image76.svg"/><Relationship Id="rId15" Type="http://schemas.openxmlformats.org/officeDocument/2006/relationships/image" Target="../media/image86.svg"/><Relationship Id="rId23" Type="http://schemas.openxmlformats.org/officeDocument/2006/relationships/image" Target="../media/image94.svg"/><Relationship Id="rId28" Type="http://schemas.openxmlformats.org/officeDocument/2006/relationships/image" Target="../media/image99.png"/><Relationship Id="rId36" Type="http://schemas.openxmlformats.org/officeDocument/2006/relationships/image" Target="../media/image107.png"/><Relationship Id="rId49" Type="http://schemas.openxmlformats.org/officeDocument/2006/relationships/image" Target="../media/image120.svg"/><Relationship Id="rId10" Type="http://schemas.openxmlformats.org/officeDocument/2006/relationships/image" Target="../media/image81.png"/><Relationship Id="rId19" Type="http://schemas.openxmlformats.org/officeDocument/2006/relationships/image" Target="../media/image90.svg"/><Relationship Id="rId31" Type="http://schemas.openxmlformats.org/officeDocument/2006/relationships/image" Target="../media/image102.svg"/><Relationship Id="rId44" Type="http://schemas.openxmlformats.org/officeDocument/2006/relationships/image" Target="../media/image115.png"/><Relationship Id="rId4" Type="http://schemas.openxmlformats.org/officeDocument/2006/relationships/image" Target="../media/image75.png"/><Relationship Id="rId9" Type="http://schemas.openxmlformats.org/officeDocument/2006/relationships/image" Target="../media/image80.svg"/><Relationship Id="rId14" Type="http://schemas.openxmlformats.org/officeDocument/2006/relationships/image" Target="../media/image85.png"/><Relationship Id="rId22" Type="http://schemas.openxmlformats.org/officeDocument/2006/relationships/image" Target="../media/image93.png"/><Relationship Id="rId27" Type="http://schemas.openxmlformats.org/officeDocument/2006/relationships/image" Target="../media/image98.svg"/><Relationship Id="rId30" Type="http://schemas.openxmlformats.org/officeDocument/2006/relationships/image" Target="../media/image101.png"/><Relationship Id="rId35" Type="http://schemas.openxmlformats.org/officeDocument/2006/relationships/image" Target="../media/image106.svg"/><Relationship Id="rId43" Type="http://schemas.openxmlformats.org/officeDocument/2006/relationships/image" Target="../media/image114.svg"/><Relationship Id="rId48" Type="http://schemas.openxmlformats.org/officeDocument/2006/relationships/image" Target="../media/image119.png"/><Relationship Id="rId8" Type="http://schemas.openxmlformats.org/officeDocument/2006/relationships/image" Target="../media/image79.png"/><Relationship Id="rId3" Type="http://schemas.openxmlformats.org/officeDocument/2006/relationships/notesSlide" Target="../notesSlides/notesSlide25.xml"/><Relationship Id="rId12" Type="http://schemas.openxmlformats.org/officeDocument/2006/relationships/image" Target="../media/image83.png"/><Relationship Id="rId17" Type="http://schemas.openxmlformats.org/officeDocument/2006/relationships/image" Target="../media/image88.svg"/><Relationship Id="rId25" Type="http://schemas.openxmlformats.org/officeDocument/2006/relationships/image" Target="../media/image96.svg"/><Relationship Id="rId33" Type="http://schemas.openxmlformats.org/officeDocument/2006/relationships/image" Target="../media/image104.svg"/><Relationship Id="rId38" Type="http://schemas.openxmlformats.org/officeDocument/2006/relationships/image" Target="../media/image109.png"/><Relationship Id="rId46" Type="http://schemas.openxmlformats.org/officeDocument/2006/relationships/image" Target="../media/image117.png"/><Relationship Id="rId20" Type="http://schemas.openxmlformats.org/officeDocument/2006/relationships/image" Target="../media/image91.png"/><Relationship Id="rId41" Type="http://schemas.openxmlformats.org/officeDocument/2006/relationships/image" Target="../media/image112.svg"/><Relationship Id="rId1" Type="http://schemas.openxmlformats.org/officeDocument/2006/relationships/tags" Target="../tags/tag75.xml"/><Relationship Id="rId6" Type="http://schemas.openxmlformats.org/officeDocument/2006/relationships/image" Target="../media/image77.png"/></Relationships>
</file>

<file path=ppt/slides/_rels/slide26.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122.svg"/><Relationship Id="rId18" Type="http://schemas.openxmlformats.org/officeDocument/2006/relationships/image" Target="../media/image35.png"/><Relationship Id="rId3" Type="http://schemas.openxmlformats.org/officeDocument/2006/relationships/notesSlide" Target="../notesSlides/notesSlide26.xml"/><Relationship Id="rId21" Type="http://schemas.openxmlformats.org/officeDocument/2006/relationships/image" Target="../media/image128.svg"/><Relationship Id="rId7" Type="http://schemas.openxmlformats.org/officeDocument/2006/relationships/image" Target="../media/image94.svg"/><Relationship Id="rId12" Type="http://schemas.openxmlformats.org/officeDocument/2006/relationships/image" Target="../media/image121.png"/><Relationship Id="rId17" Type="http://schemas.openxmlformats.org/officeDocument/2006/relationships/image" Target="../media/image126.svg"/><Relationship Id="rId2" Type="http://schemas.openxmlformats.org/officeDocument/2006/relationships/slideLayout" Target="../slideLayouts/slideLayout18.xml"/><Relationship Id="rId16" Type="http://schemas.openxmlformats.org/officeDocument/2006/relationships/image" Target="../media/image125.png"/><Relationship Id="rId20" Type="http://schemas.openxmlformats.org/officeDocument/2006/relationships/image" Target="../media/image127.png"/><Relationship Id="rId1" Type="http://schemas.openxmlformats.org/officeDocument/2006/relationships/tags" Target="../tags/tag76.xml"/><Relationship Id="rId6" Type="http://schemas.openxmlformats.org/officeDocument/2006/relationships/image" Target="../media/image93.png"/><Relationship Id="rId11" Type="http://schemas.openxmlformats.org/officeDocument/2006/relationships/image" Target="../media/image100.svg"/><Relationship Id="rId5" Type="http://schemas.openxmlformats.org/officeDocument/2006/relationships/image" Target="../media/image106.svg"/><Relationship Id="rId15" Type="http://schemas.openxmlformats.org/officeDocument/2006/relationships/image" Target="../media/image124.svg"/><Relationship Id="rId23" Type="http://schemas.openxmlformats.org/officeDocument/2006/relationships/image" Target="../media/image130.svg"/><Relationship Id="rId10" Type="http://schemas.openxmlformats.org/officeDocument/2006/relationships/image" Target="../media/image99.png"/><Relationship Id="rId19" Type="http://schemas.openxmlformats.org/officeDocument/2006/relationships/image" Target="../media/image36.svg"/><Relationship Id="rId4" Type="http://schemas.openxmlformats.org/officeDocument/2006/relationships/image" Target="../media/image105.png"/><Relationship Id="rId9" Type="http://schemas.openxmlformats.org/officeDocument/2006/relationships/image" Target="../media/image84.svg"/><Relationship Id="rId14" Type="http://schemas.openxmlformats.org/officeDocument/2006/relationships/image" Target="../media/image123.png"/><Relationship Id="rId22" Type="http://schemas.openxmlformats.org/officeDocument/2006/relationships/image" Target="../media/image129.png"/></Relationships>
</file>

<file path=ppt/slides/_rels/slide27.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svg"/><Relationship Id="rId18" Type="http://schemas.openxmlformats.org/officeDocument/2006/relationships/image" Target="../media/image125.png"/><Relationship Id="rId3" Type="http://schemas.openxmlformats.org/officeDocument/2006/relationships/notesSlide" Target="../notesSlides/notesSlide27.xml"/><Relationship Id="rId21" Type="http://schemas.openxmlformats.org/officeDocument/2006/relationships/image" Target="../media/image146.svg"/><Relationship Id="rId7" Type="http://schemas.openxmlformats.org/officeDocument/2006/relationships/image" Target="../media/image134.svg"/><Relationship Id="rId12" Type="http://schemas.openxmlformats.org/officeDocument/2006/relationships/image" Target="../media/image139.png"/><Relationship Id="rId17" Type="http://schemas.openxmlformats.org/officeDocument/2006/relationships/image" Target="../media/image144.svg"/><Relationship Id="rId2" Type="http://schemas.openxmlformats.org/officeDocument/2006/relationships/slideLayout" Target="../slideLayouts/slideLayout18.xml"/><Relationship Id="rId16" Type="http://schemas.openxmlformats.org/officeDocument/2006/relationships/image" Target="../media/image143.png"/><Relationship Id="rId20" Type="http://schemas.openxmlformats.org/officeDocument/2006/relationships/image" Target="../media/image145.png"/><Relationship Id="rId1" Type="http://schemas.openxmlformats.org/officeDocument/2006/relationships/tags" Target="../tags/tag77.xml"/><Relationship Id="rId6" Type="http://schemas.openxmlformats.org/officeDocument/2006/relationships/image" Target="../media/image133.png"/><Relationship Id="rId11" Type="http://schemas.openxmlformats.org/officeDocument/2006/relationships/image" Target="../media/image138.svg"/><Relationship Id="rId5" Type="http://schemas.openxmlformats.org/officeDocument/2006/relationships/image" Target="../media/image132.svg"/><Relationship Id="rId15" Type="http://schemas.openxmlformats.org/officeDocument/2006/relationships/image" Target="../media/image142.svg"/><Relationship Id="rId23" Type="http://schemas.openxmlformats.org/officeDocument/2006/relationships/image" Target="../media/image148.svg"/><Relationship Id="rId10" Type="http://schemas.openxmlformats.org/officeDocument/2006/relationships/image" Target="../media/image137.png"/><Relationship Id="rId19" Type="http://schemas.openxmlformats.org/officeDocument/2006/relationships/image" Target="../media/image126.svg"/><Relationship Id="rId4" Type="http://schemas.openxmlformats.org/officeDocument/2006/relationships/image" Target="../media/image131.png"/><Relationship Id="rId9" Type="http://schemas.openxmlformats.org/officeDocument/2006/relationships/image" Target="../media/image136.svg"/><Relationship Id="rId14" Type="http://schemas.openxmlformats.org/officeDocument/2006/relationships/image" Target="../media/image141.png"/><Relationship Id="rId22" Type="http://schemas.openxmlformats.org/officeDocument/2006/relationships/image" Target="../media/image147.png"/></Relationships>
</file>

<file path=ppt/slides/_rels/slide28.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84.svg"/><Relationship Id="rId3" Type="http://schemas.openxmlformats.org/officeDocument/2006/relationships/notesSlide" Target="../notesSlides/notesSlide28.xml"/><Relationship Id="rId7" Type="http://schemas.openxmlformats.org/officeDocument/2006/relationships/image" Target="../media/image98.svg"/><Relationship Id="rId12" Type="http://schemas.openxmlformats.org/officeDocument/2006/relationships/image" Target="../media/image83.png"/><Relationship Id="rId17" Type="http://schemas.openxmlformats.org/officeDocument/2006/relationships/image" Target="../media/image78.svg"/><Relationship Id="rId2" Type="http://schemas.openxmlformats.org/officeDocument/2006/relationships/slideLayout" Target="../slideLayouts/slideLayout18.xml"/><Relationship Id="rId16" Type="http://schemas.openxmlformats.org/officeDocument/2006/relationships/image" Target="../media/image77.png"/><Relationship Id="rId1" Type="http://schemas.openxmlformats.org/officeDocument/2006/relationships/tags" Target="../tags/tag78.xml"/><Relationship Id="rId6" Type="http://schemas.openxmlformats.org/officeDocument/2006/relationships/image" Target="../media/image97.png"/><Relationship Id="rId11" Type="http://schemas.openxmlformats.org/officeDocument/2006/relationships/image" Target="../media/image106.svg"/><Relationship Id="rId5" Type="http://schemas.openxmlformats.org/officeDocument/2006/relationships/image" Target="../media/image112.svg"/><Relationship Id="rId15" Type="http://schemas.openxmlformats.org/officeDocument/2006/relationships/image" Target="../media/image100.svg"/><Relationship Id="rId10" Type="http://schemas.openxmlformats.org/officeDocument/2006/relationships/image" Target="../media/image105.png"/><Relationship Id="rId4" Type="http://schemas.openxmlformats.org/officeDocument/2006/relationships/image" Target="../media/image111.png"/><Relationship Id="rId9" Type="http://schemas.openxmlformats.org/officeDocument/2006/relationships/image" Target="../media/image94.svg"/><Relationship Id="rId14" Type="http://schemas.openxmlformats.org/officeDocument/2006/relationships/image" Target="../media/image99.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8.xml"/><Relationship Id="rId1" Type="http://schemas.openxmlformats.org/officeDocument/2006/relationships/tags" Target="../tags/tag79.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5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tags" Target="../tags/tag80.xml"/><Relationship Id="rId4" Type="http://schemas.openxmlformats.org/officeDocument/2006/relationships/image" Target="../media/image49.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8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6.xml"/><Relationship Id="rId1" Type="http://schemas.openxmlformats.org/officeDocument/2006/relationships/tags" Target="../tags/tag82.xml"/><Relationship Id="rId4" Type="http://schemas.openxmlformats.org/officeDocument/2006/relationships/image" Target="../media/image15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tags" Target="../tags/tag83.xml"/><Relationship Id="rId4" Type="http://schemas.openxmlformats.org/officeDocument/2006/relationships/image" Target="../media/image15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8.xml"/><Relationship Id="rId1" Type="http://schemas.openxmlformats.org/officeDocument/2006/relationships/tags" Target="../tags/tag84.xml"/><Relationship Id="rId6" Type="http://schemas.openxmlformats.org/officeDocument/2006/relationships/image" Target="../media/image130.svg"/><Relationship Id="rId5" Type="http://schemas.openxmlformats.org/officeDocument/2006/relationships/image" Target="../media/image129.png"/><Relationship Id="rId4" Type="http://schemas.openxmlformats.org/officeDocument/2006/relationships/image" Target="../media/image153.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8.xml"/><Relationship Id="rId1" Type="http://schemas.openxmlformats.org/officeDocument/2006/relationships/tags" Target="../tags/tag85.xml"/><Relationship Id="rId6" Type="http://schemas.openxmlformats.org/officeDocument/2006/relationships/image" Target="../media/image130.svg"/><Relationship Id="rId5" Type="http://schemas.openxmlformats.org/officeDocument/2006/relationships/image" Target="../media/image129.png"/><Relationship Id="rId4" Type="http://schemas.openxmlformats.org/officeDocument/2006/relationships/image" Target="../media/image154.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8.xml"/><Relationship Id="rId1" Type="http://schemas.openxmlformats.org/officeDocument/2006/relationships/tags" Target="../tags/tag86.xml"/><Relationship Id="rId6" Type="http://schemas.openxmlformats.org/officeDocument/2006/relationships/image" Target="../media/image130.svg"/><Relationship Id="rId5" Type="http://schemas.openxmlformats.org/officeDocument/2006/relationships/image" Target="../media/image129.png"/><Relationship Id="rId4" Type="http://schemas.openxmlformats.org/officeDocument/2006/relationships/image" Target="../media/image155.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8.xml"/><Relationship Id="rId1" Type="http://schemas.openxmlformats.org/officeDocument/2006/relationships/tags" Target="../tags/tag87.xml"/><Relationship Id="rId6" Type="http://schemas.openxmlformats.org/officeDocument/2006/relationships/image" Target="../media/image130.svg"/><Relationship Id="rId5" Type="http://schemas.openxmlformats.org/officeDocument/2006/relationships/image" Target="../media/image129.png"/><Relationship Id="rId4" Type="http://schemas.openxmlformats.org/officeDocument/2006/relationships/image" Target="../media/image156.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8.xml"/><Relationship Id="rId1" Type="http://schemas.openxmlformats.org/officeDocument/2006/relationships/tags" Target="../tags/tag88.xml"/><Relationship Id="rId6" Type="http://schemas.openxmlformats.org/officeDocument/2006/relationships/image" Target="../media/image130.svg"/><Relationship Id="rId5" Type="http://schemas.openxmlformats.org/officeDocument/2006/relationships/image" Target="../media/image129.png"/><Relationship Id="rId4" Type="http://schemas.openxmlformats.org/officeDocument/2006/relationships/image" Target="../media/image157.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8.xml"/><Relationship Id="rId1" Type="http://schemas.openxmlformats.org/officeDocument/2006/relationships/tags" Target="../tags/tag89.xml"/><Relationship Id="rId6" Type="http://schemas.openxmlformats.org/officeDocument/2006/relationships/image" Target="../media/image130.svg"/><Relationship Id="rId5" Type="http://schemas.openxmlformats.org/officeDocument/2006/relationships/image" Target="../media/image129.png"/><Relationship Id="rId4" Type="http://schemas.openxmlformats.org/officeDocument/2006/relationships/image" Target="../media/image15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xml"/><Relationship Id="rId1" Type="http://schemas.openxmlformats.org/officeDocument/2006/relationships/tags" Target="../tags/tag90.xml"/><Relationship Id="rId4" Type="http://schemas.openxmlformats.org/officeDocument/2006/relationships/image" Target="../media/image49.jpe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9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xml"/><Relationship Id="rId1" Type="http://schemas.openxmlformats.org/officeDocument/2006/relationships/tags" Target="../tags/tag9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8.xml"/><Relationship Id="rId1" Type="http://schemas.openxmlformats.org/officeDocument/2006/relationships/tags" Target="../tags/tag93.xml"/><Relationship Id="rId4" Type="http://schemas.openxmlformats.org/officeDocument/2006/relationships/image" Target="../media/image159.tiff"/></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xml"/><Relationship Id="rId1" Type="http://schemas.openxmlformats.org/officeDocument/2006/relationships/tags" Target="../tags/tag94.xml"/></Relationships>
</file>

<file path=ppt/slides/_rels/slide45.xml.rels><?xml version="1.0" encoding="UTF-8" standalone="yes"?>
<Relationships xmlns="http://schemas.openxmlformats.org/package/2006/relationships"><Relationship Id="rId8" Type="http://schemas.openxmlformats.org/officeDocument/2006/relationships/hyperlink" Target="https://aws.amazon.com/blogs/enterprise-strategy/6-strategies-for-migrating-applications-to-the-cloud/" TargetMode="External"/><Relationship Id="rId3" Type="http://schemas.openxmlformats.org/officeDocument/2006/relationships/notesSlide" Target="../notesSlides/notesSlide45.xml"/><Relationship Id="rId7" Type="http://schemas.openxmlformats.org/officeDocument/2006/relationships/hyperlink" Target="https://d1.awsstatic.com/whitepapers/aws_cloud_adoption_framework.pdf" TargetMode="External"/><Relationship Id="rId2" Type="http://schemas.openxmlformats.org/officeDocument/2006/relationships/slideLayout" Target="../slideLayouts/slideLayout5.xml"/><Relationship Id="rId1" Type="http://schemas.openxmlformats.org/officeDocument/2006/relationships/tags" Target="../tags/tag95.xml"/><Relationship Id="rId6" Type="http://schemas.openxmlformats.org/officeDocument/2006/relationships/hyperlink" Target="https://d1.awsstatic.com/whitepapers/aws-overview.pdf" TargetMode="External"/><Relationship Id="rId5" Type="http://schemas.openxmlformats.org/officeDocument/2006/relationships/hyperlink" Target="https://aws.amazon.com/what-is-aws/" TargetMode="External"/><Relationship Id="rId4" Type="http://schemas.openxmlformats.org/officeDocument/2006/relationships/hyperlink" Target="https://www.youtube.com/watch?v=mZ5H8sn_2ZI&amp;feature=youtu.be" TargetMode="Externa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3.xml"/><Relationship Id="rId1" Type="http://schemas.openxmlformats.org/officeDocument/2006/relationships/tags" Target="../tags/tag9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54.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55.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56.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5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8.xml"/><Relationship Id="rId1" Type="http://schemas.openxmlformats.org/officeDocument/2006/relationships/tags" Target="../tags/tag58.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a:latin typeface="Amazon Ember Light" charset="0"/>
                <a:ea typeface="Amazon Ember Light" charset="0"/>
                <a:cs typeface="Amazon Ember Light" charset="0"/>
              </a:rPr>
              <a:t>Module 1: Cloud Concepts Overview</a:t>
            </a:r>
          </a:p>
        </p:txBody>
      </p:sp>
      <p:sp>
        <p:nvSpPr>
          <p:cNvPr id="2" name="Text Placeholder 1"/>
          <p:cNvSpPr>
            <a:spLocks noGrp="1"/>
          </p:cNvSpPr>
          <p:nvPr>
            <p:ph type="body" sz="quarter" idx="10"/>
          </p:nvPr>
        </p:nvSpPr>
        <p:spPr/>
        <p:txBody>
          <a:bodyPr/>
          <a:lstStyle/>
          <a:p>
            <a:r>
              <a:rPr lang="en-US" dirty="0"/>
              <a:t>AWS Academy Cloud Foundations</a:t>
            </a:r>
          </a:p>
        </p:txBody>
      </p:sp>
      <p:sp>
        <p:nvSpPr>
          <p:cNvPr id="5" name="Footer Placeholder 1"/>
          <p:cNvSpPr txBox="1">
            <a:spLocks/>
          </p:cNvSpPr>
          <p:nvPr/>
        </p:nvSpPr>
        <p:spPr>
          <a:xfrm>
            <a:off x="0" y="6356350"/>
            <a:ext cx="3735388" cy="365125"/>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 2019 Amazon Web Services, Inc. or its Affiliates. All rights reserved.</a:t>
            </a:r>
          </a:p>
        </p:txBody>
      </p:sp>
    </p:spTree>
    <p:custDataLst>
      <p:tags r:id="rId1"/>
    </p:custDataLst>
    <p:extLst>
      <p:ext uri="{BB962C8B-B14F-4D97-AF65-F5344CB8AC3E}">
        <p14:creationId xmlns:p14="http://schemas.microsoft.com/office/powerpoint/2010/main" val="1505555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a:t>
            </a:r>
            <a:r>
              <a:rPr lang="en-US" dirty="0">
                <a:solidFill>
                  <a:srgbClr val="FFFFFF"/>
                </a:solidFill>
              </a:rPr>
              <a:t>loud</a:t>
            </a:r>
            <a:r>
              <a:rPr lang="en-US" dirty="0"/>
              <a:t> service models</a:t>
            </a:r>
          </a:p>
        </p:txBody>
      </p:sp>
      <p:sp>
        <p:nvSpPr>
          <p:cNvPr id="14" name="Content Placeholder 6"/>
          <p:cNvSpPr txBox="1">
            <a:spLocks/>
          </p:cNvSpPr>
          <p:nvPr/>
        </p:nvSpPr>
        <p:spPr>
          <a:xfrm>
            <a:off x="1056907" y="1815058"/>
            <a:ext cx="3084629" cy="1902698"/>
          </a:xfrm>
          <a:prstGeom prst="roundRect">
            <a:avLst/>
          </a:prstGeom>
          <a:ln w="28575">
            <a:solidFill>
              <a:schemeClr val="accent3"/>
            </a:solidFill>
          </a:ln>
        </p:spPr>
        <p:style>
          <a:lnRef idx="2">
            <a:schemeClr val="accent1"/>
          </a:lnRef>
          <a:fillRef idx="1">
            <a:schemeClr val="lt1"/>
          </a:fillRef>
          <a:effectRef idx="0">
            <a:schemeClr val="accent1"/>
          </a:effectRef>
          <a:fontRef idx="minor">
            <a:schemeClr val="dk1"/>
          </a:fontRef>
        </p:style>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667" dirty="0">
                <a:latin typeface="Amazon Ember" panose="020B0603020204020204" pitchFamily="34" charset="0"/>
                <a:ea typeface="Amazon Ember" panose="020B0603020204020204" pitchFamily="34" charset="0"/>
                <a:cs typeface="Amazon Ember" panose="020B0603020204020204" pitchFamily="34" charset="0"/>
              </a:rPr>
              <a:t>IaaS</a:t>
            </a:r>
          </a:p>
          <a:p>
            <a:pPr algn="ct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a:t>
            </a:r>
            <a:r>
              <a:rPr lang="en-US" sz="2667"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infrastructure as a service</a:t>
            </a: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a:t>
            </a:r>
            <a:endParaRPr lang="en-US" sz="3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 name="TextBox 6"/>
          <p:cNvSpPr txBox="1"/>
          <p:nvPr/>
        </p:nvSpPr>
        <p:spPr>
          <a:xfrm>
            <a:off x="1407522" y="5006351"/>
            <a:ext cx="2452916" cy="830997"/>
          </a:xfrm>
          <a:prstGeom prst="rect">
            <a:avLst/>
          </a:prstGeom>
          <a:noFill/>
        </p:spPr>
        <p:txBody>
          <a:bodyPr wrap="none" rtlCol="0">
            <a:spAutoFit/>
          </a:bodyP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More control</a:t>
            </a:r>
            <a:b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over IT resources</a:t>
            </a:r>
          </a:p>
        </p:txBody>
      </p:sp>
      <p:sp>
        <p:nvSpPr>
          <p:cNvPr id="10" name="Content Placeholder 6"/>
          <p:cNvSpPr txBox="1">
            <a:spLocks/>
          </p:cNvSpPr>
          <p:nvPr/>
        </p:nvSpPr>
        <p:spPr>
          <a:xfrm>
            <a:off x="4556787" y="1815058"/>
            <a:ext cx="3081528" cy="1901952"/>
          </a:xfrm>
          <a:prstGeom prst="roundRect">
            <a:avLst/>
          </a:prstGeom>
          <a:ln w="28575">
            <a:solidFill>
              <a:schemeClr val="accent2"/>
            </a:solidFill>
          </a:ln>
        </p:spPr>
        <p:style>
          <a:lnRef idx="2">
            <a:schemeClr val="accent2"/>
          </a:lnRef>
          <a:fillRef idx="1">
            <a:schemeClr val="lt1"/>
          </a:fillRef>
          <a:effectRef idx="0">
            <a:schemeClr val="accent2"/>
          </a:effectRef>
          <a:fontRef idx="minor">
            <a:schemeClr val="dk1"/>
          </a:fontRef>
        </p:style>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667" dirty="0">
                <a:latin typeface="Amazon Ember" panose="020B0603020204020204" pitchFamily="34" charset="0"/>
                <a:ea typeface="Amazon Ember" panose="020B0603020204020204" pitchFamily="34" charset="0"/>
                <a:cs typeface="Amazon Ember" panose="020B0603020204020204" pitchFamily="34" charset="0"/>
              </a:rPr>
              <a:t>PaaS</a:t>
            </a:r>
          </a:p>
          <a:p>
            <a:pPr algn="ct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a:t>
            </a:r>
            <a:r>
              <a:rPr lang="en-US" sz="2667"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platform as a service</a:t>
            </a: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a:t>
            </a:r>
            <a:endParaRPr lang="en-US" sz="3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 name="Content Placeholder 6"/>
          <p:cNvSpPr txBox="1">
            <a:spLocks/>
          </p:cNvSpPr>
          <p:nvPr/>
        </p:nvSpPr>
        <p:spPr>
          <a:xfrm>
            <a:off x="8089874" y="1815058"/>
            <a:ext cx="3081528" cy="1901952"/>
          </a:xfrm>
          <a:prstGeom prst="roundRect">
            <a:avLst/>
          </a:prstGeom>
          <a:ln w="28575">
            <a:solidFill>
              <a:schemeClr val="accent6"/>
            </a:solidFill>
          </a:ln>
        </p:spPr>
        <p:style>
          <a:lnRef idx="2">
            <a:schemeClr val="accent4"/>
          </a:lnRef>
          <a:fillRef idx="1">
            <a:schemeClr val="lt1"/>
          </a:fillRef>
          <a:effectRef idx="0">
            <a:schemeClr val="accent4"/>
          </a:effectRef>
          <a:fontRef idx="minor">
            <a:schemeClr val="dk1"/>
          </a:fontRef>
        </p:style>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667" dirty="0">
                <a:latin typeface="Amazon Ember" panose="020B0603020204020204" pitchFamily="34" charset="0"/>
                <a:ea typeface="Amazon Ember" panose="020B0603020204020204" pitchFamily="34" charset="0"/>
                <a:cs typeface="Amazon Ember" panose="020B0603020204020204" pitchFamily="34" charset="0"/>
              </a:rPr>
              <a:t>SaaS</a:t>
            </a:r>
          </a:p>
          <a:p>
            <a:pPr algn="ct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a:t>
            </a:r>
            <a:r>
              <a:rPr lang="en-US" sz="2667"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software as a service</a:t>
            </a: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a:t>
            </a:r>
            <a:endParaRPr lang="en-US" sz="3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 name="TextBox 12"/>
          <p:cNvSpPr txBox="1"/>
          <p:nvPr/>
        </p:nvSpPr>
        <p:spPr>
          <a:xfrm>
            <a:off x="8438939" y="5006351"/>
            <a:ext cx="2452916" cy="830997"/>
          </a:xfrm>
          <a:prstGeom prst="rect">
            <a:avLst/>
          </a:prstGeom>
          <a:noFill/>
        </p:spPr>
        <p:txBody>
          <a:bodyPr wrap="none" rtlCol="0">
            <a:spAutoFit/>
          </a:bodyP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Less control</a:t>
            </a:r>
            <a:b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over IT resources</a:t>
            </a:r>
          </a:p>
        </p:txBody>
      </p:sp>
      <p:sp>
        <p:nvSpPr>
          <p:cNvPr id="5" name="Right Arrow 4" descr="Right-arrow going from iaas to saas."/>
          <p:cNvSpPr/>
          <p:nvPr/>
        </p:nvSpPr>
        <p:spPr>
          <a:xfrm>
            <a:off x="1056907" y="4002764"/>
            <a:ext cx="10150803" cy="842963"/>
          </a:xfrm>
          <a:prstGeom prst="rightArrow">
            <a:avLst/>
          </a:prstGeom>
          <a:gradFill flip="none" rotWithShape="1">
            <a:gsLst>
              <a:gs pos="0">
                <a:schemeClr val="accent3"/>
              </a:gs>
              <a:gs pos="50000">
                <a:schemeClr val="accent2"/>
              </a:gs>
              <a:gs pos="100000">
                <a:schemeClr val="accent6"/>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oter Placeholder 5">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2" name="Slide Number Placeholder 1">
            <a:extLst>
              <a:ext uri="{C183D7F6-B498-43B3-948B-1728B52AA6E4}">
                <adec:decorative xmlns:adec="http://schemas.microsoft.com/office/drawing/2017/decorative" val="1"/>
              </a:ext>
            </a:extLst>
          </p:cNvPr>
          <p:cNvSpPr>
            <a:spLocks noGrp="1"/>
          </p:cNvSpPr>
          <p:nvPr>
            <p:ph type="sldNum" sz="quarter" idx="12"/>
          </p:nvPr>
        </p:nvSpPr>
        <p:spPr/>
        <p:txBody>
          <a:bodyPr/>
          <a:lstStyle/>
          <a:p>
            <a:fld id="{9FC43BFD-8FF7-A343-A8A6-E2338FCE8046}" type="slidenum">
              <a:rPr lang="en-US" smtClean="0"/>
              <a:pPr/>
              <a:t>10</a:t>
            </a:fld>
            <a:endParaRPr lang="en-US" dirty="0"/>
          </a:p>
        </p:txBody>
      </p:sp>
    </p:spTree>
    <p:custDataLst>
      <p:tags r:id="rId1"/>
    </p:custDataLst>
    <p:extLst>
      <p:ext uri="{BB962C8B-B14F-4D97-AF65-F5344CB8AC3E}">
        <p14:creationId xmlns:p14="http://schemas.microsoft.com/office/powerpoint/2010/main" val="2602503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9100" y="328047"/>
            <a:ext cx="9034272" cy="474119"/>
          </a:xfrm>
        </p:spPr>
        <p:txBody>
          <a:bodyPr/>
          <a:lstStyle/>
          <a:p>
            <a:r>
              <a:rPr lang="en-US" dirty="0"/>
              <a:t>Cloud computing deployment models</a:t>
            </a:r>
          </a:p>
        </p:txBody>
      </p:sp>
      <p:pic>
        <p:nvPicPr>
          <p:cNvPr id="9218" name="Picture 2">
            <a:extLs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240" y="1746476"/>
            <a:ext cx="3415175" cy="272125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6D91E24-660A-4BC3-9FA1-FB7B610E09B8}"/>
              </a:ext>
            </a:extLst>
          </p:cNvPr>
          <p:cNvSpPr txBox="1"/>
          <p:nvPr/>
        </p:nvSpPr>
        <p:spPr>
          <a:xfrm>
            <a:off x="1685439" y="4739532"/>
            <a:ext cx="1096775" cy="523220"/>
          </a:xfrm>
          <a:prstGeom prst="rect">
            <a:avLst/>
          </a:prstGeom>
          <a:noFill/>
        </p:spPr>
        <p:txBody>
          <a:bodyPr wrap="none" rtlCol="0">
            <a:spAutoFit/>
          </a:bodyPr>
          <a:lstStyle/>
          <a:p>
            <a:pPr algn="ctr"/>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Cloud</a:t>
            </a:r>
          </a:p>
        </p:txBody>
      </p:sp>
      <p:pic>
        <p:nvPicPr>
          <p:cNvPr id="2" name="Picture 1">
            <a:extLs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25657" r="25555"/>
          <a:stretch/>
        </p:blipFill>
        <p:spPr>
          <a:xfrm>
            <a:off x="4342641" y="2008275"/>
            <a:ext cx="3566283" cy="2329990"/>
          </a:xfrm>
          <a:prstGeom prst="rect">
            <a:avLst/>
          </a:prstGeom>
        </p:spPr>
      </p:pic>
      <p:sp>
        <p:nvSpPr>
          <p:cNvPr id="15" name="TextBox 14">
            <a:extLst>
              <a:ext uri="{FF2B5EF4-FFF2-40B4-BE49-F238E27FC236}">
                <a16:creationId xmlns:a16="http://schemas.microsoft.com/office/drawing/2014/main" id="{A317C262-BC1E-4167-8DFD-72FE837B8AB8}"/>
              </a:ext>
            </a:extLst>
          </p:cNvPr>
          <p:cNvSpPr txBox="1"/>
          <p:nvPr/>
        </p:nvSpPr>
        <p:spPr>
          <a:xfrm>
            <a:off x="5483492" y="4739532"/>
            <a:ext cx="1225015" cy="523220"/>
          </a:xfrm>
          <a:prstGeom prst="rect">
            <a:avLst/>
          </a:prstGeom>
          <a:noFill/>
        </p:spPr>
        <p:txBody>
          <a:bodyPr wrap="none" rtlCol="0">
            <a:spAutoFit/>
          </a:bodyPr>
          <a:lstStyle/>
          <a:p>
            <a:pPr algn="ctr"/>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Hybrid</a:t>
            </a:r>
          </a:p>
        </p:txBody>
      </p:sp>
      <p:pic>
        <p:nvPicPr>
          <p:cNvPr id="11" name="Picture 10">
            <a:extLst>
              <a:ext uri="{FF2B5EF4-FFF2-40B4-BE49-F238E27FC236}">
                <a16:creationId xmlns:a16="http://schemas.microsoft.com/office/drawing/2014/main" id="{068E5CE6-6114-BB4A-AE15-1A2202B504FE}"/>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25657" r="25555"/>
          <a:stretch/>
        </p:blipFill>
        <p:spPr>
          <a:xfrm>
            <a:off x="8310150" y="1942108"/>
            <a:ext cx="3566283" cy="2329990"/>
          </a:xfrm>
          <a:prstGeom prst="rect">
            <a:avLst/>
          </a:prstGeom>
        </p:spPr>
      </p:pic>
      <p:sp>
        <p:nvSpPr>
          <p:cNvPr id="16" name="TextBox 15">
            <a:extLst>
              <a:ext uri="{FF2B5EF4-FFF2-40B4-BE49-F238E27FC236}">
                <a16:creationId xmlns:a16="http://schemas.microsoft.com/office/drawing/2014/main" id="{DD56D925-A57D-4EF1-AD5F-E07FA75902AF}"/>
              </a:ext>
            </a:extLst>
          </p:cNvPr>
          <p:cNvSpPr txBox="1"/>
          <p:nvPr/>
        </p:nvSpPr>
        <p:spPr>
          <a:xfrm>
            <a:off x="8882863" y="4739532"/>
            <a:ext cx="2420856" cy="954107"/>
          </a:xfrm>
          <a:prstGeom prst="rect">
            <a:avLst/>
          </a:prstGeom>
          <a:noFill/>
        </p:spPr>
        <p:txBody>
          <a:bodyPr wrap="none" rtlCol="0">
            <a:spAutoFit/>
          </a:bodyPr>
          <a:lstStyle/>
          <a:p>
            <a:pPr algn="ctr"/>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On-premises</a:t>
            </a:r>
            <a:b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(private cloud)</a:t>
            </a:r>
          </a:p>
        </p:txBody>
      </p:sp>
      <p:sp>
        <p:nvSpPr>
          <p:cNvPr id="3" name="Footer Placeholder 2">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11</a:t>
            </a:fld>
            <a:endParaRPr lang="en-US" dirty="0"/>
          </a:p>
        </p:txBody>
      </p:sp>
    </p:spTree>
    <p:custDataLst>
      <p:tags r:id="rId1"/>
    </p:custDataLst>
    <p:extLst>
      <p:ext uri="{BB962C8B-B14F-4D97-AF65-F5344CB8AC3E}">
        <p14:creationId xmlns:p14="http://schemas.microsoft.com/office/powerpoint/2010/main" val="4275924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9100" y="365125"/>
            <a:ext cx="9034272" cy="474119"/>
          </a:xfrm>
        </p:spPr>
        <p:txBody>
          <a:bodyPr>
            <a:noAutofit/>
          </a:bodyPr>
          <a:lstStyle/>
          <a:p>
            <a:r>
              <a:rPr lang="en-US" sz="3600" dirty="0">
                <a:latin typeface="+mn-lt"/>
              </a:rPr>
              <a:t>Similarities between AWS and traditional IT</a:t>
            </a:r>
          </a:p>
        </p:txBody>
      </p:sp>
      <p:grpSp>
        <p:nvGrpSpPr>
          <p:cNvPr id="12" name="Group 11">
            <a:extLst>
              <a:ext uri="{FF2B5EF4-FFF2-40B4-BE49-F238E27FC236}">
                <a16:creationId xmlns:a16="http://schemas.microsoft.com/office/drawing/2014/main" id="{0685440A-10FF-44C7-BD6F-4B2EC8F05B07}"/>
              </a:ext>
              <a:ext uri="{C183D7F6-B498-43B3-948B-1728B52AA6E4}">
                <adec:decorative xmlns:adec="http://schemas.microsoft.com/office/drawing/2017/decorative" val="1"/>
              </a:ext>
            </a:extLst>
          </p:cNvPr>
          <p:cNvGrpSpPr/>
          <p:nvPr/>
        </p:nvGrpSpPr>
        <p:grpSpPr>
          <a:xfrm>
            <a:off x="609600" y="1391365"/>
            <a:ext cx="11004555" cy="4882435"/>
            <a:chOff x="609600" y="1391365"/>
            <a:chExt cx="11004555" cy="4882435"/>
          </a:xfrm>
        </p:grpSpPr>
        <p:sp>
          <p:nvSpPr>
            <p:cNvPr id="18" name="Rounded Rectangle 17">
              <a:extLst>
                <a:ext uri="{FF2B5EF4-FFF2-40B4-BE49-F238E27FC236}">
                  <a16:creationId xmlns:a16="http://schemas.microsoft.com/office/drawing/2014/main" id="{20988DD3-B241-1745-A9DE-83A23AACBA8A}"/>
                </a:ext>
                <a:ext uri="{C183D7F6-B498-43B3-948B-1728B52AA6E4}">
                  <adec:decorative xmlns:adec="http://schemas.microsoft.com/office/drawing/2017/decorative" val="1"/>
                </a:ext>
              </a:extLst>
            </p:cNvPr>
            <p:cNvSpPr/>
            <p:nvPr>
              <p:custDataLst>
                <p:tags r:id="rId2"/>
              </p:custDataLst>
            </p:nvPr>
          </p:nvSpPr>
          <p:spPr>
            <a:xfrm>
              <a:off x="609600" y="1391365"/>
              <a:ext cx="11004555" cy="4882435"/>
            </a:xfrm>
            <a:prstGeom prst="roundRect">
              <a:avLst>
                <a:gd name="adj" fmla="val 510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ea typeface="Amazon Ember" panose="020B0603020204020204" pitchFamily="34" charset="0"/>
                  <a:cs typeface="Amazon Ember" panose="020B0603020204020204" pitchFamily="34" charset="0"/>
                </a:rPr>
                <a:t> </a:t>
              </a:r>
            </a:p>
          </p:txBody>
        </p:sp>
        <p:sp>
          <p:nvSpPr>
            <p:cNvPr id="36" name="Content Placeholder 2">
              <a:extLst>
                <a:ext uri="{FF2B5EF4-FFF2-40B4-BE49-F238E27FC236}">
                  <a16:creationId xmlns:a16="http://schemas.microsoft.com/office/drawing/2014/main" id="{9081D9F7-DF96-1D47-A6DD-43CDE899FEE3}"/>
                </a:ext>
              </a:extLst>
            </p:cNvPr>
            <p:cNvSpPr txBox="1">
              <a:spLocks/>
            </p:cNvSpPr>
            <p:nvPr/>
          </p:nvSpPr>
          <p:spPr>
            <a:xfrm>
              <a:off x="1125183" y="1400832"/>
              <a:ext cx="4664630" cy="431650"/>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800" dirty="0">
                  <a:ea typeface="Amazon Ember" panose="020B0603020204020204" pitchFamily="34" charset="0"/>
                  <a:cs typeface="Amazon Ember" panose="020B0603020204020204" pitchFamily="34" charset="0"/>
                </a:rPr>
                <a:t>Traditional, on-premises IT space</a:t>
              </a:r>
            </a:p>
          </p:txBody>
        </p:sp>
        <p:sp>
          <p:nvSpPr>
            <p:cNvPr id="84" name="Content Placeholder 2">
              <a:extLst>
                <a:ext uri="{FF2B5EF4-FFF2-40B4-BE49-F238E27FC236}">
                  <a16:creationId xmlns:a16="http://schemas.microsoft.com/office/drawing/2014/main" id="{D82E3388-E923-9B41-A0BF-475574607058}"/>
                </a:ext>
              </a:extLst>
            </p:cNvPr>
            <p:cNvSpPr txBox="1">
              <a:spLocks/>
            </p:cNvSpPr>
            <p:nvPr/>
          </p:nvSpPr>
          <p:spPr>
            <a:xfrm>
              <a:off x="6457796" y="1391365"/>
              <a:ext cx="4694884" cy="438346"/>
            </a:xfrm>
            <a:prstGeom prst="rect">
              <a:avLst/>
            </a:prstGeom>
          </p:spPr>
          <p:txBody>
            <a:bodyPr vert="horz" lIns="91440" tIns="45720" rIns="91440" bIns="45720" rtlCol="0" anchor="b">
              <a:noAutofit/>
            </a:bodyPr>
            <a:lstStyle>
              <a:lvl1pPr marL="257175" indent="-257175" algn="l" defTabSz="342900" rtl="0" eaLnBrk="1" latinLnBrk="0" hangingPunct="1">
                <a:spcBef>
                  <a:spcPct val="20000"/>
                </a:spcBef>
                <a:buFontTx/>
                <a:buBlip>
                  <a:blip r:embed="rId5"/>
                </a:buBlip>
                <a:defRPr sz="2000" b="0" i="0" kern="1200">
                  <a:solidFill>
                    <a:schemeClr val="tx1"/>
                  </a:solidFill>
                  <a:latin typeface="Arial"/>
                  <a:ea typeface="+mn-ea"/>
                  <a:cs typeface="Arial"/>
                </a:defRPr>
              </a:lvl1pPr>
              <a:lvl2pPr marL="557213" indent="-214313" algn="l" defTabSz="342900" rtl="0" eaLnBrk="1" latinLnBrk="0" hangingPunct="1">
                <a:spcBef>
                  <a:spcPct val="20000"/>
                </a:spcBef>
                <a:buClr>
                  <a:schemeClr val="accent1"/>
                </a:buClr>
                <a:buFont typeface="Wingdings" panose="05000000000000000000" pitchFamily="2" charset="2"/>
                <a:buChar char="Ø"/>
                <a:defRPr sz="1600" b="0" i="0" kern="1200">
                  <a:solidFill>
                    <a:schemeClr val="tx1"/>
                  </a:solidFill>
                  <a:latin typeface="Arial"/>
                  <a:ea typeface="+mn-ea"/>
                  <a:cs typeface="Arial"/>
                </a:defRPr>
              </a:lvl2pPr>
              <a:lvl3pPr marL="857250" indent="-171450" algn="l" defTabSz="342900" rtl="0" eaLnBrk="1" latinLnBrk="0" hangingPunct="1">
                <a:spcBef>
                  <a:spcPct val="20000"/>
                </a:spcBef>
                <a:buClr>
                  <a:schemeClr val="accent1"/>
                </a:buClr>
                <a:buFont typeface="Arial"/>
                <a:buChar char="•"/>
                <a:defRPr sz="1400" b="0" i="0" kern="1200">
                  <a:solidFill>
                    <a:schemeClr val="tx1"/>
                  </a:solidFill>
                  <a:latin typeface="Arial"/>
                  <a:ea typeface="+mn-ea"/>
                  <a:cs typeface="Arial"/>
                </a:defRPr>
              </a:lvl3pPr>
              <a:lvl4pPr marL="1028700" indent="0" algn="l" defTabSz="342900" rtl="0" eaLnBrk="1" latinLnBrk="0" hangingPunct="1">
                <a:spcBef>
                  <a:spcPct val="20000"/>
                </a:spcBef>
                <a:buFont typeface="Arial"/>
                <a:buNone/>
                <a:defRPr sz="1200" b="0" i="0" kern="1200">
                  <a:solidFill>
                    <a:srgbClr val="595A5D"/>
                  </a:solidFill>
                  <a:latin typeface="Arial"/>
                  <a:ea typeface="+mn-ea"/>
                  <a:cs typeface="Arial"/>
                </a:defRPr>
              </a:lvl4pPr>
              <a:lvl5pPr marL="1543050" indent="-171450" algn="l" defTabSz="342900" rtl="0" eaLnBrk="1" latinLnBrk="0" hangingPunct="1">
                <a:spcBef>
                  <a:spcPct val="20000"/>
                </a:spcBef>
                <a:buFont typeface="Arial"/>
                <a:buChar char="»"/>
                <a:defRPr sz="1200" b="0" i="0" kern="1200">
                  <a:solidFill>
                    <a:srgbClr val="595A5D"/>
                  </a:solidFill>
                  <a:latin typeface="Arial"/>
                  <a:ea typeface="+mn-ea"/>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gn="ctr">
                <a:buFontTx/>
                <a:buNone/>
              </a:pPr>
              <a:r>
                <a:rPr lang="en-US" sz="1800" dirty="0">
                  <a:latin typeface="+mn-lt"/>
                  <a:ea typeface="Amazon Ember" panose="020B0603020204020204" pitchFamily="34" charset="0"/>
                  <a:cs typeface="Amazon Ember" panose="020B0603020204020204" pitchFamily="34" charset="0"/>
                </a:rPr>
                <a:t>AWS</a:t>
              </a:r>
            </a:p>
          </p:txBody>
        </p:sp>
        <p:sp>
          <p:nvSpPr>
            <p:cNvPr id="35" name="Round Diagonal Corner Rectangle 34">
              <a:extLst>
                <a:ext uri="{FF2B5EF4-FFF2-40B4-BE49-F238E27FC236}">
                  <a16:creationId xmlns:a16="http://schemas.microsoft.com/office/drawing/2014/main" id="{223C3099-7D3B-B44C-9CCA-3D85C7AFA5C6}"/>
                </a:ext>
                <a:ext uri="{C183D7F6-B498-43B3-948B-1728B52AA6E4}">
                  <adec:decorative xmlns:adec="http://schemas.microsoft.com/office/drawing/2017/decorative" val="1"/>
                </a:ext>
              </a:extLst>
            </p:cNvPr>
            <p:cNvSpPr/>
            <p:nvPr/>
          </p:nvSpPr>
          <p:spPr>
            <a:xfrm>
              <a:off x="1125183" y="1833896"/>
              <a:ext cx="4665980" cy="1003951"/>
            </a:xfrm>
            <a:prstGeom prst="round2DiagRect">
              <a:avLst>
                <a:gd name="adj1" fmla="val 16667"/>
                <a:gd name="adj2" fmla="val 1526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ea typeface="Amazon Ember" panose="020B0603020204020204" pitchFamily="34" charset="0"/>
                <a:cs typeface="Amazon Ember" panose="020B0603020204020204" pitchFamily="34" charset="0"/>
              </a:endParaRPr>
            </a:p>
          </p:txBody>
        </p:sp>
        <p:pic>
          <p:nvPicPr>
            <p:cNvPr id="52" name="Picture 2">
              <a:extLst>
                <a:ext uri="{FF2B5EF4-FFF2-40B4-BE49-F238E27FC236}">
                  <a16:creationId xmlns:a16="http://schemas.microsoft.com/office/drawing/2014/main" id="{0A8D591E-BCAA-6141-8682-8098BDB8A133}"/>
                </a:ext>
                <a:ext uri="{C183D7F6-B498-43B3-948B-1728B52AA6E4}">
                  <adec:decorative xmlns:adec="http://schemas.microsoft.com/office/drawing/2017/decorative" val="1"/>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674347" y="1986306"/>
              <a:ext cx="410195" cy="5298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3" name="TextBox 160">
              <a:extLst>
                <a:ext uri="{FF2B5EF4-FFF2-40B4-BE49-F238E27FC236}">
                  <a16:creationId xmlns:a16="http://schemas.microsoft.com/office/drawing/2014/main" id="{5FDBACB6-A1C3-FA49-B86A-14483FE3FDB8}"/>
                </a:ext>
              </a:extLst>
            </p:cNvPr>
            <p:cNvSpPr txBox="1">
              <a:spLocks noChangeArrowheads="1"/>
            </p:cNvSpPr>
            <p:nvPr/>
          </p:nvSpPr>
          <p:spPr bwMode="auto">
            <a:xfrm>
              <a:off x="1398363" y="2476156"/>
              <a:ext cx="955711"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latin typeface="+mn-lt"/>
                  <a:ea typeface="Amazon Ember" panose="020B0603020204020204" pitchFamily="34" charset="0"/>
                  <a:cs typeface="Amazon Ember" panose="020B0603020204020204" pitchFamily="34" charset="0"/>
                </a:rPr>
                <a:t>Firewalls</a:t>
              </a:r>
            </a:p>
          </p:txBody>
        </p:sp>
        <p:pic>
          <p:nvPicPr>
            <p:cNvPr id="55" name="Picture 38">
              <a:extLst>
                <a:ext uri="{FF2B5EF4-FFF2-40B4-BE49-F238E27FC236}">
                  <a16:creationId xmlns:a16="http://schemas.microsoft.com/office/drawing/2014/main" id="{2CBD4DF9-C798-754A-B159-6968C7EF9F74}"/>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2862230" y="1934955"/>
              <a:ext cx="611494" cy="5184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6" name="TextBox 161">
              <a:extLst>
                <a:ext uri="{FF2B5EF4-FFF2-40B4-BE49-F238E27FC236}">
                  <a16:creationId xmlns:a16="http://schemas.microsoft.com/office/drawing/2014/main" id="{51DED39D-CA9B-B54F-9382-C47760D5BDB6}"/>
                </a:ext>
              </a:extLst>
            </p:cNvPr>
            <p:cNvSpPr txBox="1">
              <a:spLocks noChangeArrowheads="1"/>
            </p:cNvSpPr>
            <p:nvPr/>
          </p:nvSpPr>
          <p:spPr bwMode="auto">
            <a:xfrm>
              <a:off x="2849889" y="2476156"/>
              <a:ext cx="625492"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latin typeface="+mn-lt"/>
                  <a:ea typeface="Amazon Ember" panose="020B0603020204020204" pitchFamily="34" charset="0"/>
                  <a:cs typeface="Amazon Ember" panose="020B0603020204020204" pitchFamily="34" charset="0"/>
                </a:rPr>
                <a:t>ACLs</a:t>
              </a:r>
            </a:p>
          </p:txBody>
        </p:sp>
        <p:sp>
          <p:nvSpPr>
            <p:cNvPr id="59" name="TextBox 162">
              <a:extLst>
                <a:ext uri="{FF2B5EF4-FFF2-40B4-BE49-F238E27FC236}">
                  <a16:creationId xmlns:a16="http://schemas.microsoft.com/office/drawing/2014/main" id="{E2C73719-1060-B240-A7B9-8806EC499083}"/>
                </a:ext>
              </a:extLst>
            </p:cNvPr>
            <p:cNvSpPr txBox="1">
              <a:spLocks noChangeArrowheads="1"/>
            </p:cNvSpPr>
            <p:nvPr/>
          </p:nvSpPr>
          <p:spPr bwMode="auto">
            <a:xfrm>
              <a:off x="3536679" y="2477868"/>
              <a:ext cx="1499128"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latin typeface="+mn-lt"/>
                  <a:ea typeface="Amazon Ember" panose="020B0603020204020204" pitchFamily="34" charset="0"/>
                  <a:cs typeface="Amazon Ember" panose="020B0603020204020204" pitchFamily="34" charset="0"/>
                </a:rPr>
                <a:t>Administrators</a:t>
              </a:r>
            </a:p>
          </p:txBody>
        </p:sp>
        <p:sp>
          <p:nvSpPr>
            <p:cNvPr id="34" name="Round Diagonal Corner Rectangle 33">
              <a:extLst>
                <a:ext uri="{FF2B5EF4-FFF2-40B4-BE49-F238E27FC236}">
                  <a16:creationId xmlns:a16="http://schemas.microsoft.com/office/drawing/2014/main" id="{5C660890-7F77-0645-BA86-BFB9ED8FC4C7}"/>
                </a:ext>
                <a:ext uri="{C183D7F6-B498-43B3-948B-1728B52AA6E4}">
                  <adec:decorative xmlns:adec="http://schemas.microsoft.com/office/drawing/2017/decorative" val="1"/>
                </a:ext>
              </a:extLst>
            </p:cNvPr>
            <p:cNvSpPr/>
            <p:nvPr/>
          </p:nvSpPr>
          <p:spPr>
            <a:xfrm>
              <a:off x="6486760" y="1836499"/>
              <a:ext cx="4665919" cy="1001348"/>
            </a:xfrm>
            <a:prstGeom prst="round2DiagRect">
              <a:avLst>
                <a:gd name="adj1" fmla="val 16667"/>
                <a:gd name="adj2" fmla="val 1316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ea typeface="Amazon Ember" panose="020B0603020204020204" pitchFamily="34" charset="0"/>
                <a:cs typeface="Amazon Ember" panose="020B0603020204020204" pitchFamily="34" charset="0"/>
              </a:endParaRPr>
            </a:p>
          </p:txBody>
        </p:sp>
        <p:sp>
          <p:nvSpPr>
            <p:cNvPr id="50" name="TextBox 161">
              <a:extLst>
                <a:ext uri="{FF2B5EF4-FFF2-40B4-BE49-F238E27FC236}">
                  <a16:creationId xmlns:a16="http://schemas.microsoft.com/office/drawing/2014/main" id="{EBD39B22-1C8B-624B-91DD-06A163C45720}"/>
                </a:ext>
              </a:extLst>
            </p:cNvPr>
            <p:cNvSpPr txBox="1">
              <a:spLocks noChangeArrowheads="1"/>
            </p:cNvSpPr>
            <p:nvPr/>
          </p:nvSpPr>
          <p:spPr bwMode="auto">
            <a:xfrm>
              <a:off x="8385197" y="2432121"/>
              <a:ext cx="1478895"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latin typeface="+mn-lt"/>
                  <a:ea typeface="Amazon Ember" panose="020B0603020204020204" pitchFamily="34" charset="0"/>
                  <a:cs typeface="Amazon Ember" panose="020B0603020204020204" pitchFamily="34" charset="0"/>
                </a:rPr>
                <a:t>Network ACLs</a:t>
              </a:r>
            </a:p>
          </p:txBody>
        </p:sp>
        <p:pic>
          <p:nvPicPr>
            <p:cNvPr id="117" name="Graphic 116">
              <a:extLst>
                <a:ext uri="{FF2B5EF4-FFF2-40B4-BE49-F238E27FC236}">
                  <a16:creationId xmlns:a16="http://schemas.microsoft.com/office/drawing/2014/main" id="{D264E8A2-39DB-44CA-9777-6A3DE6AFE6A4}"/>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81829" y="1928227"/>
              <a:ext cx="548640" cy="548640"/>
            </a:xfrm>
            <a:prstGeom prst="rect">
              <a:avLst/>
            </a:prstGeom>
          </p:spPr>
        </p:pic>
        <p:sp>
          <p:nvSpPr>
            <p:cNvPr id="133" name="TextBox 132">
              <a:extLst>
                <a:ext uri="{FF2B5EF4-FFF2-40B4-BE49-F238E27FC236}">
                  <a16:creationId xmlns:a16="http://schemas.microsoft.com/office/drawing/2014/main" id="{BA32300F-4837-4CC9-85F9-078C1172F2A9}"/>
                </a:ext>
              </a:extLst>
            </p:cNvPr>
            <p:cNvSpPr txBox="1"/>
            <p:nvPr/>
          </p:nvSpPr>
          <p:spPr>
            <a:xfrm>
              <a:off x="10059616" y="2517340"/>
              <a:ext cx="530915" cy="338554"/>
            </a:xfrm>
            <a:prstGeom prst="rect">
              <a:avLst/>
            </a:prstGeom>
            <a:noFill/>
          </p:spPr>
          <p:txBody>
            <a:bodyPr wrap="none" rtlCol="0">
              <a:spAutoFit/>
            </a:bodyPr>
            <a:lstStyle/>
            <a:p>
              <a:pPr algn="ctr"/>
              <a:r>
                <a:rPr lang="en-US" sz="1600" dirty="0">
                  <a:ea typeface="Amazon Ember" panose="020B0603020204020204" pitchFamily="34" charset="0"/>
                  <a:cs typeface="Amazon Ember" panose="020B0603020204020204" pitchFamily="34" charset="0"/>
                </a:rPr>
                <a:t>IAM</a:t>
              </a:r>
            </a:p>
          </p:txBody>
        </p:sp>
        <p:sp>
          <p:nvSpPr>
            <p:cNvPr id="21" name="Round Diagonal Corner Rectangle 20">
              <a:extLst>
                <a:ext uri="{FF2B5EF4-FFF2-40B4-BE49-F238E27FC236}">
                  <a16:creationId xmlns:a16="http://schemas.microsoft.com/office/drawing/2014/main" id="{232439B0-57B1-D848-97E7-4A4EEBA60F87}"/>
                </a:ext>
                <a:ext uri="{C183D7F6-B498-43B3-948B-1728B52AA6E4}">
                  <adec:decorative xmlns:adec="http://schemas.microsoft.com/office/drawing/2017/decorative" val="1"/>
                </a:ext>
              </a:extLst>
            </p:cNvPr>
            <p:cNvSpPr/>
            <p:nvPr/>
          </p:nvSpPr>
          <p:spPr>
            <a:xfrm>
              <a:off x="1125183" y="2921000"/>
              <a:ext cx="4665980" cy="1003952"/>
            </a:xfrm>
            <a:prstGeom prst="round2DiagRect">
              <a:avLst>
                <a:gd name="adj1" fmla="val 16667"/>
                <a:gd name="adj2" fmla="val 1314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ea typeface="Amazon Ember" panose="020B0603020204020204" pitchFamily="34" charset="0"/>
                <a:cs typeface="Amazon Ember" panose="020B0603020204020204" pitchFamily="34" charset="0"/>
              </a:endParaRPr>
            </a:p>
          </p:txBody>
        </p:sp>
        <p:sp>
          <p:nvSpPr>
            <p:cNvPr id="66" name="TextBox 160">
              <a:extLst>
                <a:ext uri="{FF2B5EF4-FFF2-40B4-BE49-F238E27FC236}">
                  <a16:creationId xmlns:a16="http://schemas.microsoft.com/office/drawing/2014/main" id="{3E8B04E8-B1EC-F24B-8034-59516CFB7167}"/>
                </a:ext>
              </a:extLst>
            </p:cNvPr>
            <p:cNvSpPr txBox="1">
              <a:spLocks noChangeArrowheads="1"/>
            </p:cNvSpPr>
            <p:nvPr/>
          </p:nvSpPr>
          <p:spPr bwMode="auto">
            <a:xfrm>
              <a:off x="1473175" y="3559572"/>
              <a:ext cx="787396"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latin typeface="+mn-lt"/>
                  <a:ea typeface="Amazon Ember" panose="020B0603020204020204" pitchFamily="34" charset="0"/>
                  <a:cs typeface="Amazon Ember" panose="020B0603020204020204" pitchFamily="34" charset="0"/>
                </a:rPr>
                <a:t>Router</a:t>
              </a:r>
            </a:p>
          </p:txBody>
        </p:sp>
        <p:pic>
          <p:nvPicPr>
            <p:cNvPr id="68" name="Picture 4">
              <a:extLst>
                <a:ext uri="{FF2B5EF4-FFF2-40B4-BE49-F238E27FC236}">
                  <a16:creationId xmlns:a16="http://schemas.microsoft.com/office/drawing/2014/main" id="{6D51CFC7-76A0-C64E-82B1-91EC97075C3C}"/>
                </a:ext>
                <a:ext uri="{C183D7F6-B498-43B3-948B-1728B52AA6E4}">
                  <adec:decorative xmlns:adec="http://schemas.microsoft.com/office/drawing/2017/decorative" val="1"/>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2422429" y="3044657"/>
              <a:ext cx="1421198" cy="6037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9" name="TextBox 160">
              <a:extLst>
                <a:ext uri="{FF2B5EF4-FFF2-40B4-BE49-F238E27FC236}">
                  <a16:creationId xmlns:a16="http://schemas.microsoft.com/office/drawing/2014/main" id="{FA686A0A-CE04-FF4C-B26C-6527931EAEFF}"/>
                </a:ext>
              </a:extLst>
            </p:cNvPr>
            <p:cNvSpPr txBox="1">
              <a:spLocks noChangeArrowheads="1"/>
            </p:cNvSpPr>
            <p:nvPr/>
          </p:nvSpPr>
          <p:spPr bwMode="auto">
            <a:xfrm>
              <a:off x="2269163" y="3577993"/>
              <a:ext cx="1704314"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latin typeface="+mn-lt"/>
                  <a:ea typeface="Amazon Ember" panose="020B0603020204020204" pitchFamily="34" charset="0"/>
                  <a:cs typeface="Amazon Ember" panose="020B0603020204020204" pitchFamily="34" charset="0"/>
                </a:rPr>
                <a:t>Network pipeline</a:t>
              </a:r>
            </a:p>
          </p:txBody>
        </p:sp>
        <p:pic>
          <p:nvPicPr>
            <p:cNvPr id="71" name="Picture 40">
              <a:extLst>
                <a:ext uri="{FF2B5EF4-FFF2-40B4-BE49-F238E27FC236}">
                  <a16:creationId xmlns:a16="http://schemas.microsoft.com/office/drawing/2014/main" id="{441F24DE-17F9-BF45-B33F-80F00D741AF0}"/>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a:ext>
              </a:extLst>
            </a:blip>
            <a:srcRect/>
            <a:stretch>
              <a:fillRect/>
            </a:stretch>
          </p:blipFill>
          <p:spPr bwMode="auto">
            <a:xfrm>
              <a:off x="4133935" y="3101084"/>
              <a:ext cx="662768" cy="4823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2" name="TextBox 160">
              <a:extLst>
                <a:ext uri="{FF2B5EF4-FFF2-40B4-BE49-F238E27FC236}">
                  <a16:creationId xmlns:a16="http://schemas.microsoft.com/office/drawing/2014/main" id="{B966C9FD-1E02-DC42-8F86-7E276A9BDDB8}"/>
                </a:ext>
              </a:extLst>
            </p:cNvPr>
            <p:cNvSpPr txBox="1">
              <a:spLocks noChangeArrowheads="1"/>
            </p:cNvSpPr>
            <p:nvPr/>
          </p:nvSpPr>
          <p:spPr bwMode="auto">
            <a:xfrm>
              <a:off x="4060220" y="3565485"/>
              <a:ext cx="779381"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latin typeface="+mn-lt"/>
                  <a:ea typeface="Amazon Ember" panose="020B0603020204020204" pitchFamily="34" charset="0"/>
                  <a:cs typeface="Amazon Ember" panose="020B0603020204020204" pitchFamily="34" charset="0"/>
                </a:rPr>
                <a:t>Switch</a:t>
              </a:r>
            </a:p>
          </p:txBody>
        </p:sp>
        <p:sp>
          <p:nvSpPr>
            <p:cNvPr id="134" name="Round Diagonal Corner Rectangle 62">
              <a:extLst>
                <a:ext uri="{FF2B5EF4-FFF2-40B4-BE49-F238E27FC236}">
                  <a16:creationId xmlns:a16="http://schemas.microsoft.com/office/drawing/2014/main" id="{74141266-DC16-4DB5-BC21-BB23CBCE30A8}"/>
                </a:ext>
                <a:ext uri="{C183D7F6-B498-43B3-948B-1728B52AA6E4}">
                  <adec:decorative xmlns:adec="http://schemas.microsoft.com/office/drawing/2017/decorative" val="1"/>
                </a:ext>
              </a:extLst>
            </p:cNvPr>
            <p:cNvSpPr/>
            <p:nvPr/>
          </p:nvSpPr>
          <p:spPr>
            <a:xfrm>
              <a:off x="6486760" y="2923603"/>
              <a:ext cx="4665919" cy="1001349"/>
            </a:xfrm>
            <a:prstGeom prst="round2DiagRect">
              <a:avLst>
                <a:gd name="adj1" fmla="val 16667"/>
                <a:gd name="adj2" fmla="val 1635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ea typeface="Amazon Ember" panose="020B0603020204020204" pitchFamily="34" charset="0"/>
                <a:cs typeface="Amazon Ember" panose="020B0603020204020204" pitchFamily="34" charset="0"/>
              </a:endParaRPr>
            </a:p>
          </p:txBody>
        </p:sp>
        <p:pic>
          <p:nvPicPr>
            <p:cNvPr id="118" name="Graphic 117">
              <a:extLst>
                <a:ext uri="{FF2B5EF4-FFF2-40B4-BE49-F238E27FC236}">
                  <a16:creationId xmlns:a16="http://schemas.microsoft.com/office/drawing/2014/main" id="{EB321956-1D98-491C-A83E-820D794451B3}"/>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767248" y="3115314"/>
              <a:ext cx="548640" cy="548640"/>
            </a:xfrm>
            <a:prstGeom prst="rect">
              <a:avLst/>
            </a:prstGeom>
          </p:spPr>
        </p:pic>
        <p:sp>
          <p:nvSpPr>
            <p:cNvPr id="5" name="TextBox 4">
              <a:extLst>
                <a:ext uri="{FF2B5EF4-FFF2-40B4-BE49-F238E27FC236}">
                  <a16:creationId xmlns:a16="http://schemas.microsoft.com/office/drawing/2014/main" id="{D13EB247-FE2E-480E-BD2B-A9FA6C48F57E}"/>
                </a:ext>
              </a:extLst>
            </p:cNvPr>
            <p:cNvSpPr txBox="1"/>
            <p:nvPr/>
          </p:nvSpPr>
          <p:spPr>
            <a:xfrm>
              <a:off x="6955376" y="3637337"/>
              <a:ext cx="2172391" cy="338554"/>
            </a:xfrm>
            <a:prstGeom prst="rect">
              <a:avLst/>
            </a:prstGeom>
            <a:noFill/>
          </p:spPr>
          <p:txBody>
            <a:bodyPr wrap="none" rtlCol="0">
              <a:spAutoFit/>
            </a:bodyPr>
            <a:lstStyle/>
            <a:p>
              <a:pPr algn="ctr"/>
              <a:r>
                <a:rPr lang="en-US" sz="1600" dirty="0">
                  <a:ea typeface="Amazon Ember" panose="020B0603020204020204" pitchFamily="34" charset="0"/>
                  <a:cs typeface="Amazon Ember" panose="020B0603020204020204" pitchFamily="34" charset="0"/>
                </a:rPr>
                <a:t>Elastic Load Balancing</a:t>
              </a:r>
              <a:endParaRPr lang="en-US" sz="1600" u="sng" dirty="0">
                <a:ea typeface="Amazon Ember" panose="020B0603020204020204" pitchFamily="34" charset="0"/>
                <a:cs typeface="Amazon Ember" panose="020B0603020204020204" pitchFamily="34" charset="0"/>
              </a:endParaRPr>
            </a:p>
          </p:txBody>
        </p:sp>
        <p:pic>
          <p:nvPicPr>
            <p:cNvPr id="125" name="Graphic 124">
              <a:extLst>
                <a:ext uri="{FF2B5EF4-FFF2-40B4-BE49-F238E27FC236}">
                  <a16:creationId xmlns:a16="http://schemas.microsoft.com/office/drawing/2014/main" id="{C966B95B-FE63-4BB4-914B-5B41F526C5D8}"/>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66917" y="3115314"/>
              <a:ext cx="548640" cy="548640"/>
            </a:xfrm>
            <a:prstGeom prst="rect">
              <a:avLst/>
            </a:prstGeom>
          </p:spPr>
        </p:pic>
        <p:sp>
          <p:nvSpPr>
            <p:cNvPr id="126" name="TextBox 125">
              <a:extLst>
                <a:ext uri="{FF2B5EF4-FFF2-40B4-BE49-F238E27FC236}">
                  <a16:creationId xmlns:a16="http://schemas.microsoft.com/office/drawing/2014/main" id="{9AA7C9BC-729A-48E8-8511-46777222E2D2}"/>
                </a:ext>
              </a:extLst>
            </p:cNvPr>
            <p:cNvSpPr txBox="1"/>
            <p:nvPr/>
          </p:nvSpPr>
          <p:spPr>
            <a:xfrm>
              <a:off x="9029700" y="3637337"/>
              <a:ext cx="1516701" cy="338554"/>
            </a:xfrm>
            <a:prstGeom prst="rect">
              <a:avLst/>
            </a:prstGeom>
            <a:noFill/>
          </p:spPr>
          <p:txBody>
            <a:bodyPr wrap="square" rtlCol="0">
              <a:spAutoFit/>
            </a:bodyPr>
            <a:lstStyle/>
            <a:p>
              <a:pPr algn="ctr"/>
              <a:r>
                <a:rPr lang="en-US" sz="1600" dirty="0">
                  <a:ea typeface="Amazon Ember" panose="020B0603020204020204" pitchFamily="34" charset="0"/>
                  <a:cs typeface="Amazon Ember" panose="020B0603020204020204" pitchFamily="34" charset="0"/>
                </a:rPr>
                <a:t>Amazon VPC</a:t>
              </a:r>
            </a:p>
          </p:txBody>
        </p:sp>
        <p:sp>
          <p:nvSpPr>
            <p:cNvPr id="39" name="Round Diagonal Corner Rectangle 38">
              <a:extLst>
                <a:ext uri="{FF2B5EF4-FFF2-40B4-BE49-F238E27FC236}">
                  <a16:creationId xmlns:a16="http://schemas.microsoft.com/office/drawing/2014/main" id="{F5839852-F927-1547-A685-1D35B1B64E8E}"/>
                </a:ext>
                <a:ext uri="{C183D7F6-B498-43B3-948B-1728B52AA6E4}">
                  <adec:decorative xmlns:adec="http://schemas.microsoft.com/office/drawing/2017/decorative" val="1"/>
                </a:ext>
              </a:extLst>
            </p:cNvPr>
            <p:cNvSpPr/>
            <p:nvPr/>
          </p:nvSpPr>
          <p:spPr>
            <a:xfrm>
              <a:off x="1125184" y="4010019"/>
              <a:ext cx="4665980" cy="1003950"/>
            </a:xfrm>
            <a:prstGeom prst="round2DiagRect">
              <a:avLst>
                <a:gd name="adj1" fmla="val 16667"/>
                <a:gd name="adj2" fmla="val 163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ea typeface="Amazon Ember" panose="020B0603020204020204" pitchFamily="34" charset="0"/>
                <a:cs typeface="Amazon Ember" panose="020B0603020204020204" pitchFamily="34" charset="0"/>
              </a:endParaRPr>
            </a:p>
          </p:txBody>
        </p:sp>
        <p:sp>
          <p:nvSpPr>
            <p:cNvPr id="44" name="TextBox 92">
              <a:extLst>
                <a:ext uri="{FF2B5EF4-FFF2-40B4-BE49-F238E27FC236}">
                  <a16:creationId xmlns:a16="http://schemas.microsoft.com/office/drawing/2014/main" id="{DBF0D788-895A-3F49-B387-FE3DBA86F333}"/>
                </a:ext>
              </a:extLst>
            </p:cNvPr>
            <p:cNvSpPr txBox="1">
              <a:spLocks noChangeArrowheads="1"/>
            </p:cNvSpPr>
            <p:nvPr/>
          </p:nvSpPr>
          <p:spPr bwMode="auto">
            <a:xfrm>
              <a:off x="2298984" y="4295061"/>
              <a:ext cx="1176179"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latin typeface="+mn-lt"/>
                  <a:ea typeface="Amazon Ember" panose="020B0603020204020204" pitchFamily="34" charset="0"/>
                  <a:cs typeface="Amazon Ember" panose="020B0603020204020204" pitchFamily="34" charset="0"/>
                </a:rPr>
                <a:t>On-premises </a:t>
              </a:r>
              <a:br>
                <a:rPr lang="en-US" sz="1600" dirty="0">
                  <a:latin typeface="+mn-lt"/>
                  <a:ea typeface="Amazon Ember" panose="020B0603020204020204" pitchFamily="34" charset="0"/>
                  <a:cs typeface="Amazon Ember" panose="020B0603020204020204" pitchFamily="34" charset="0"/>
                </a:rPr>
              </a:br>
              <a:r>
                <a:rPr lang="en-US" sz="1600" dirty="0">
                  <a:latin typeface="+mn-lt"/>
                  <a:ea typeface="Amazon Ember" panose="020B0603020204020204" pitchFamily="34" charset="0"/>
                  <a:cs typeface="Amazon Ember" panose="020B0603020204020204" pitchFamily="34" charset="0"/>
                </a:rPr>
                <a:t>servers</a:t>
              </a:r>
            </a:p>
          </p:txBody>
        </p:sp>
        <p:sp>
          <p:nvSpPr>
            <p:cNvPr id="40" name="Round Diagonal Corner Rectangle 39">
              <a:extLst>
                <a:ext uri="{FF2B5EF4-FFF2-40B4-BE49-F238E27FC236}">
                  <a16:creationId xmlns:a16="http://schemas.microsoft.com/office/drawing/2014/main" id="{1C4BAEB5-745E-4746-9DEC-6DB1E514F76E}"/>
                </a:ext>
                <a:ext uri="{C183D7F6-B498-43B3-948B-1728B52AA6E4}">
                  <adec:decorative xmlns:adec="http://schemas.microsoft.com/office/drawing/2017/decorative" val="1"/>
                </a:ext>
              </a:extLst>
            </p:cNvPr>
            <p:cNvSpPr/>
            <p:nvPr/>
          </p:nvSpPr>
          <p:spPr>
            <a:xfrm>
              <a:off x="6486760" y="4011320"/>
              <a:ext cx="4665919" cy="1001347"/>
            </a:xfrm>
            <a:prstGeom prst="round2DiagRect">
              <a:avLst>
                <a:gd name="adj1" fmla="val 16667"/>
                <a:gd name="adj2" fmla="val 1741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ea typeface="Amazon Ember" panose="020B0603020204020204" pitchFamily="34" charset="0"/>
                <a:cs typeface="Amazon Ember" panose="020B0603020204020204" pitchFamily="34" charset="0"/>
              </a:endParaRPr>
            </a:p>
          </p:txBody>
        </p:sp>
        <p:pic>
          <p:nvPicPr>
            <p:cNvPr id="119" name="Graphic 118">
              <a:extLst>
                <a:ext uri="{FF2B5EF4-FFF2-40B4-BE49-F238E27FC236}">
                  <a16:creationId xmlns:a16="http://schemas.microsoft.com/office/drawing/2014/main" id="{57CE7653-726E-4AE9-886D-E34745039525}"/>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431253" y="4015699"/>
              <a:ext cx="548640" cy="548640"/>
            </a:xfrm>
            <a:prstGeom prst="rect">
              <a:avLst/>
            </a:prstGeom>
          </p:spPr>
        </p:pic>
        <p:sp>
          <p:nvSpPr>
            <p:cNvPr id="127" name="TextBox 126">
              <a:extLst>
                <a:ext uri="{FF2B5EF4-FFF2-40B4-BE49-F238E27FC236}">
                  <a16:creationId xmlns:a16="http://schemas.microsoft.com/office/drawing/2014/main" id="{B3788113-49F2-4876-92D3-4C93BC8B51E6}"/>
                </a:ext>
              </a:extLst>
            </p:cNvPr>
            <p:cNvSpPr txBox="1"/>
            <p:nvPr/>
          </p:nvSpPr>
          <p:spPr>
            <a:xfrm>
              <a:off x="7440116" y="4567876"/>
              <a:ext cx="530915" cy="338554"/>
            </a:xfrm>
            <a:prstGeom prst="rect">
              <a:avLst/>
            </a:prstGeom>
            <a:noFill/>
          </p:spPr>
          <p:txBody>
            <a:bodyPr wrap="none" rtlCol="0">
              <a:spAutoFit/>
            </a:bodyPr>
            <a:lstStyle/>
            <a:p>
              <a:pPr algn="ctr"/>
              <a:r>
                <a:rPr lang="en-US" sz="1600" dirty="0">
                  <a:ea typeface="Amazon Ember" panose="020B0603020204020204" pitchFamily="34" charset="0"/>
                  <a:cs typeface="Amazon Ember" panose="020B0603020204020204" pitchFamily="34" charset="0"/>
                </a:rPr>
                <a:t>AMI</a:t>
              </a:r>
            </a:p>
          </p:txBody>
        </p:sp>
        <p:sp>
          <p:nvSpPr>
            <p:cNvPr id="97" name="Right Arrow 96">
              <a:extLst>
                <a:ext uri="{FF2B5EF4-FFF2-40B4-BE49-F238E27FC236}">
                  <a16:creationId xmlns:a16="http://schemas.microsoft.com/office/drawing/2014/main" id="{A0709850-E273-E341-A4B7-BA555CE12183}"/>
                </a:ext>
                <a:ext uri="{C183D7F6-B498-43B3-948B-1728B52AA6E4}">
                  <adec:decorative xmlns:adec="http://schemas.microsoft.com/office/drawing/2017/decorative" val="1"/>
                </a:ext>
              </a:extLst>
            </p:cNvPr>
            <p:cNvSpPr/>
            <p:nvPr/>
          </p:nvSpPr>
          <p:spPr>
            <a:xfrm>
              <a:off x="8341897" y="4289376"/>
              <a:ext cx="914400" cy="504767"/>
            </a:xfrm>
            <a:prstGeom prst="rightArrow">
              <a:avLst>
                <a:gd name="adj1" fmla="val 71256"/>
                <a:gd name="adj2" fmla="val 50000"/>
              </a:avLst>
            </a:prstGeom>
            <a:gradFill flip="none" rotWithShape="1">
              <a:gsLst>
                <a:gs pos="100000">
                  <a:srgbClr val="FF9900">
                    <a:alpha val="51000"/>
                  </a:srgbClr>
                </a:gs>
                <a:gs pos="0">
                  <a:srgbClr val="FD9407">
                    <a:alpha val="5000"/>
                  </a:srgbClr>
                </a:gs>
              </a:gsLst>
              <a:lin ang="0" scaled="1"/>
              <a:tileRect/>
            </a:gra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ea typeface="Amazon Ember" panose="020B0603020204020204" pitchFamily="34" charset="0"/>
                <a:cs typeface="Amazon Ember" panose="020B0603020204020204" pitchFamily="34" charset="0"/>
              </a:endParaRPr>
            </a:p>
          </p:txBody>
        </p:sp>
        <p:pic>
          <p:nvPicPr>
            <p:cNvPr id="120" name="Graphic 119">
              <a:extLst>
                <a:ext uri="{FF2B5EF4-FFF2-40B4-BE49-F238E27FC236}">
                  <a16:creationId xmlns:a16="http://schemas.microsoft.com/office/drawing/2014/main" id="{1742DD95-046B-43C0-810F-2B64A179DFAE}"/>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821364" y="4015699"/>
              <a:ext cx="548640" cy="548640"/>
            </a:xfrm>
            <a:prstGeom prst="rect">
              <a:avLst/>
            </a:prstGeom>
          </p:spPr>
        </p:pic>
        <p:sp>
          <p:nvSpPr>
            <p:cNvPr id="128" name="TextBox 127">
              <a:extLst>
                <a:ext uri="{FF2B5EF4-FFF2-40B4-BE49-F238E27FC236}">
                  <a16:creationId xmlns:a16="http://schemas.microsoft.com/office/drawing/2014/main" id="{4B2387FC-8CC4-4D85-821E-5A9408438717}"/>
                </a:ext>
              </a:extLst>
            </p:cNvPr>
            <p:cNvSpPr txBox="1"/>
            <p:nvPr/>
          </p:nvSpPr>
          <p:spPr>
            <a:xfrm>
              <a:off x="9179921" y="4447344"/>
              <a:ext cx="1972759" cy="584775"/>
            </a:xfrm>
            <a:prstGeom prst="rect">
              <a:avLst/>
            </a:prstGeom>
            <a:noFill/>
          </p:spPr>
          <p:txBody>
            <a:bodyPr wrap="square" rtlCol="0">
              <a:spAutoFit/>
            </a:bodyPr>
            <a:lstStyle/>
            <a:p>
              <a:pPr algn="ctr"/>
              <a:r>
                <a:rPr lang="en-US" sz="1600" dirty="0">
                  <a:ea typeface="Amazon Ember" panose="020B0603020204020204" pitchFamily="34" charset="0"/>
                  <a:cs typeface="Amazon Ember" panose="020B0603020204020204" pitchFamily="34" charset="0"/>
                </a:rPr>
                <a:t>Amazon EC2 instances</a:t>
              </a:r>
            </a:p>
          </p:txBody>
        </p:sp>
        <p:sp>
          <p:nvSpPr>
            <p:cNvPr id="19" name="Round Diagonal Corner Rectangle 18">
              <a:extLst>
                <a:ext uri="{FF2B5EF4-FFF2-40B4-BE49-F238E27FC236}">
                  <a16:creationId xmlns:a16="http://schemas.microsoft.com/office/drawing/2014/main" id="{DF02F1C2-1079-3D4F-AE93-F7512CBCF89B}"/>
                </a:ext>
                <a:ext uri="{C183D7F6-B498-43B3-948B-1728B52AA6E4}">
                  <adec:decorative xmlns:adec="http://schemas.microsoft.com/office/drawing/2017/decorative" val="1"/>
                </a:ext>
              </a:extLst>
            </p:cNvPr>
            <p:cNvSpPr/>
            <p:nvPr/>
          </p:nvSpPr>
          <p:spPr>
            <a:xfrm>
              <a:off x="1125184" y="5094001"/>
              <a:ext cx="4665980" cy="1003950"/>
            </a:xfrm>
            <a:prstGeom prst="round2DiagRect">
              <a:avLst>
                <a:gd name="adj1" fmla="val 16667"/>
                <a:gd name="adj2" fmla="val 163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ea typeface="Amazon Ember" panose="020B0603020204020204" pitchFamily="34" charset="0"/>
                <a:cs typeface="Amazon Ember" panose="020B0603020204020204" pitchFamily="34" charset="0"/>
              </a:endParaRPr>
            </a:p>
          </p:txBody>
        </p:sp>
        <p:sp>
          <p:nvSpPr>
            <p:cNvPr id="76" name="Rectangle 75">
              <a:extLst>
                <a:ext uri="{FF2B5EF4-FFF2-40B4-BE49-F238E27FC236}">
                  <a16:creationId xmlns:a16="http://schemas.microsoft.com/office/drawing/2014/main" id="{D35FE902-5D2A-4D4E-A708-59F5235C381A}"/>
                </a:ext>
              </a:extLst>
            </p:cNvPr>
            <p:cNvSpPr>
              <a:spLocks noChangeArrowheads="1"/>
            </p:cNvSpPr>
            <p:nvPr/>
          </p:nvSpPr>
          <p:spPr bwMode="auto">
            <a:xfrm>
              <a:off x="4184078" y="5418058"/>
              <a:ext cx="903934" cy="378556"/>
            </a:xfrm>
            <a:prstGeom prst="rect">
              <a:avLst/>
            </a:prstGeom>
            <a:gradFill rotWithShape="1">
              <a:gsLst>
                <a:gs pos="0">
                  <a:srgbClr val="537393"/>
                </a:gs>
                <a:gs pos="35001">
                  <a:srgbClr val="96ADC4"/>
                </a:gs>
                <a:gs pos="100000">
                  <a:srgbClr val="D2DCE6"/>
                </a:gs>
              </a:gsLst>
              <a:lin ang="16200000" scaled="1"/>
            </a:gradFill>
            <a:ln w="9525">
              <a:solidFill>
                <a:srgbClr val="304356"/>
              </a:solidFill>
              <a:miter lim="800000"/>
              <a:headEnd/>
              <a:tailEnd/>
            </a:ln>
            <a:effectLst>
              <a:outerShdw blurRad="40000" dist="20000" dir="5400000" rotWithShape="0">
                <a:srgbClr val="000000">
                  <a:alpha val="37999"/>
                </a:srgbClr>
              </a:outerShdw>
            </a:effectLst>
          </p:spPr>
          <p:txBody>
            <a:bodyPr anchor="ctr"/>
            <a:lstStyle/>
            <a:p>
              <a:pPr algn="ctr">
                <a:defRPr/>
              </a:pPr>
              <a:r>
                <a:rPr lang="en-US" sz="1600" dirty="0">
                  <a:solidFill>
                    <a:srgbClr val="304356"/>
                  </a:solidFill>
                  <a:latin typeface="Amazon Ember" panose="020B0603020204020204" pitchFamily="34" charset="0"/>
                  <a:ea typeface="Amazon Ember" panose="020B0603020204020204" pitchFamily="34" charset="0"/>
                  <a:cs typeface="Amazon Ember" panose="020B0603020204020204" pitchFamily="34" charset="0"/>
                </a:rPr>
                <a:t>RDBMS</a:t>
              </a:r>
            </a:p>
          </p:txBody>
        </p:sp>
        <p:sp>
          <p:nvSpPr>
            <p:cNvPr id="20" name="Round Diagonal Corner Rectangle 19">
              <a:extLst>
                <a:ext uri="{FF2B5EF4-FFF2-40B4-BE49-F238E27FC236}">
                  <a16:creationId xmlns:a16="http://schemas.microsoft.com/office/drawing/2014/main" id="{64BC6FDD-A420-EB41-B7A5-03AAA72C7753}"/>
                </a:ext>
                <a:ext uri="{C183D7F6-B498-43B3-948B-1728B52AA6E4}">
                  <adec:decorative xmlns:adec="http://schemas.microsoft.com/office/drawing/2017/decorative" val="1"/>
                </a:ext>
              </a:extLst>
            </p:cNvPr>
            <p:cNvSpPr/>
            <p:nvPr/>
          </p:nvSpPr>
          <p:spPr>
            <a:xfrm>
              <a:off x="6486699" y="5094001"/>
              <a:ext cx="4665980" cy="1003950"/>
            </a:xfrm>
            <a:prstGeom prst="round2DiagRect">
              <a:avLst>
                <a:gd name="adj1" fmla="val 16667"/>
                <a:gd name="adj2" fmla="val 163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ea typeface="Amazon Ember" panose="020B0603020204020204" pitchFamily="34" charset="0"/>
                <a:cs typeface="Amazon Ember" panose="020B0603020204020204" pitchFamily="34" charset="0"/>
              </a:endParaRPr>
            </a:p>
          </p:txBody>
        </p:sp>
        <p:pic>
          <p:nvPicPr>
            <p:cNvPr id="121" name="Graphic 120">
              <a:extLst>
                <a:ext uri="{FF2B5EF4-FFF2-40B4-BE49-F238E27FC236}">
                  <a16:creationId xmlns:a16="http://schemas.microsoft.com/office/drawing/2014/main" id="{678BB275-86A5-4375-BE18-30BCED31AFE4}"/>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065493" y="5111372"/>
              <a:ext cx="548640" cy="548640"/>
            </a:xfrm>
            <a:prstGeom prst="rect">
              <a:avLst/>
            </a:prstGeom>
          </p:spPr>
        </p:pic>
        <p:pic>
          <p:nvPicPr>
            <p:cNvPr id="122" name="Graphic 121">
              <a:extLst>
                <a:ext uri="{FF2B5EF4-FFF2-40B4-BE49-F238E27FC236}">
                  <a16:creationId xmlns:a16="http://schemas.microsoft.com/office/drawing/2014/main" id="{575D8C7E-648C-4079-9B88-AC16C3030375}"/>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124987" y="5111372"/>
              <a:ext cx="548640" cy="548640"/>
            </a:xfrm>
            <a:prstGeom prst="rect">
              <a:avLst/>
            </a:prstGeom>
          </p:spPr>
        </p:pic>
        <p:pic>
          <p:nvPicPr>
            <p:cNvPr id="123" name="Graphic 122">
              <a:extLst>
                <a:ext uri="{FF2B5EF4-FFF2-40B4-BE49-F238E27FC236}">
                  <a16:creationId xmlns:a16="http://schemas.microsoft.com/office/drawing/2014/main" id="{F95445C9-5745-467A-99E3-84B5B801ED7C}"/>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241311" y="5125069"/>
              <a:ext cx="548640" cy="548640"/>
            </a:xfrm>
            <a:prstGeom prst="rect">
              <a:avLst/>
            </a:prstGeom>
          </p:spPr>
        </p:pic>
        <p:pic>
          <p:nvPicPr>
            <p:cNvPr id="124" name="Graphic 123">
              <a:extLst>
                <a:ext uri="{FF2B5EF4-FFF2-40B4-BE49-F238E27FC236}">
                  <a16:creationId xmlns:a16="http://schemas.microsoft.com/office/drawing/2014/main" id="{E0A907DA-6131-4ECA-A51A-C0FA62F96A11}"/>
                </a:ext>
                <a:ext uri="{C183D7F6-B498-43B3-948B-1728B52AA6E4}">
                  <adec:decorative xmlns:adec="http://schemas.microsoft.com/office/drawing/2017/decorative" val="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309287" y="5111372"/>
              <a:ext cx="548640" cy="548640"/>
            </a:xfrm>
            <a:prstGeom prst="rect">
              <a:avLst/>
            </a:prstGeom>
          </p:spPr>
        </p:pic>
        <p:sp>
          <p:nvSpPr>
            <p:cNvPr id="85" name="Left-Right Arrow 84">
              <a:extLst>
                <a:ext uri="{FF2B5EF4-FFF2-40B4-BE49-F238E27FC236}">
                  <a16:creationId xmlns:a16="http://schemas.microsoft.com/office/drawing/2014/main" id="{43E0D115-25D3-4142-88B2-0F1E370A8095}"/>
                </a:ext>
              </a:extLst>
            </p:cNvPr>
            <p:cNvSpPr/>
            <p:nvPr/>
          </p:nvSpPr>
          <p:spPr>
            <a:xfrm>
              <a:off x="5177857" y="2074027"/>
              <a:ext cx="1888202" cy="572991"/>
            </a:xfrm>
            <a:prstGeom prst="leftRightArrow">
              <a:avLst>
                <a:gd name="adj1" fmla="val 69609"/>
                <a:gd name="adj2" fmla="val 50000"/>
              </a:avLst>
            </a:prstGeom>
            <a:solidFill>
              <a:schemeClr val="accent2"/>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ea typeface="Amazon Ember" panose="020B0603020204020204" pitchFamily="34" charset="0"/>
                  <a:cs typeface="Amazon Ember" panose="020B0603020204020204" pitchFamily="34" charset="0"/>
                </a:rPr>
                <a:t>Security</a:t>
              </a:r>
            </a:p>
          </p:txBody>
        </p:sp>
        <p:sp>
          <p:nvSpPr>
            <p:cNvPr id="99" name="Left-Right Arrow 98">
              <a:extLst>
                <a:ext uri="{FF2B5EF4-FFF2-40B4-BE49-F238E27FC236}">
                  <a16:creationId xmlns:a16="http://schemas.microsoft.com/office/drawing/2014/main" id="{8DD2FE05-5633-3D48-812A-7AE2FE65FE7A}"/>
                </a:ext>
              </a:extLst>
            </p:cNvPr>
            <p:cNvSpPr/>
            <p:nvPr/>
          </p:nvSpPr>
          <p:spPr>
            <a:xfrm>
              <a:off x="5177857" y="3136480"/>
              <a:ext cx="1888202" cy="572991"/>
            </a:xfrm>
            <a:prstGeom prst="leftRightArrow">
              <a:avLst>
                <a:gd name="adj1" fmla="val 69609"/>
                <a:gd name="adj2" fmla="val 50000"/>
              </a:avLst>
            </a:prstGeom>
            <a:solidFill>
              <a:schemeClr val="accent2"/>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ea typeface="Amazon Ember" panose="020B0603020204020204" pitchFamily="34" charset="0"/>
                  <a:cs typeface="Amazon Ember" panose="020B0603020204020204" pitchFamily="34" charset="0"/>
                </a:rPr>
                <a:t>Networking</a:t>
              </a:r>
            </a:p>
          </p:txBody>
        </p:sp>
        <p:sp>
          <p:nvSpPr>
            <p:cNvPr id="100" name="Left-Right Arrow 99">
              <a:extLst>
                <a:ext uri="{FF2B5EF4-FFF2-40B4-BE49-F238E27FC236}">
                  <a16:creationId xmlns:a16="http://schemas.microsoft.com/office/drawing/2014/main" id="{4D75905B-73E6-794E-A71C-C9CAF90587BD}"/>
                </a:ext>
              </a:extLst>
            </p:cNvPr>
            <p:cNvSpPr/>
            <p:nvPr/>
          </p:nvSpPr>
          <p:spPr>
            <a:xfrm>
              <a:off x="5177857" y="4221152"/>
              <a:ext cx="1888202" cy="572991"/>
            </a:xfrm>
            <a:prstGeom prst="leftRightArrow">
              <a:avLst>
                <a:gd name="adj1" fmla="val 69609"/>
                <a:gd name="adj2" fmla="val 50000"/>
              </a:avLst>
            </a:prstGeom>
            <a:solidFill>
              <a:schemeClr val="accent2"/>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ea typeface="Amazon Ember" panose="020B0603020204020204" pitchFamily="34" charset="0"/>
                  <a:cs typeface="Amazon Ember" panose="020B0603020204020204" pitchFamily="34" charset="0"/>
                </a:rPr>
                <a:t>Compute</a:t>
              </a:r>
            </a:p>
          </p:txBody>
        </p:sp>
        <p:sp>
          <p:nvSpPr>
            <p:cNvPr id="101" name="Left-Right Arrow 100">
              <a:extLst>
                <a:ext uri="{FF2B5EF4-FFF2-40B4-BE49-F238E27FC236}">
                  <a16:creationId xmlns:a16="http://schemas.microsoft.com/office/drawing/2014/main" id="{A69B7518-4CB8-6A4D-BA83-CF20771585EC}"/>
                </a:ext>
              </a:extLst>
            </p:cNvPr>
            <p:cNvSpPr/>
            <p:nvPr/>
          </p:nvSpPr>
          <p:spPr>
            <a:xfrm>
              <a:off x="5194861" y="5222499"/>
              <a:ext cx="1888202" cy="783356"/>
            </a:xfrm>
            <a:prstGeom prst="leftRightArrow">
              <a:avLst>
                <a:gd name="adj1" fmla="val 76592"/>
                <a:gd name="adj2" fmla="val 34674"/>
              </a:avLst>
            </a:prstGeom>
            <a:solidFill>
              <a:schemeClr val="accent2"/>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ea typeface="Amazon Ember" panose="020B0603020204020204" pitchFamily="34" charset="0"/>
                  <a:cs typeface="Amazon Ember" panose="020B0603020204020204" pitchFamily="34" charset="0"/>
                </a:rPr>
                <a:t>Storage and</a:t>
              </a:r>
              <a:br>
                <a:rPr lang="en-US" sz="1600" dirty="0">
                  <a:solidFill>
                    <a:schemeClr val="tx1"/>
                  </a:solidFill>
                  <a:ea typeface="Amazon Ember" panose="020B0603020204020204" pitchFamily="34" charset="0"/>
                  <a:cs typeface="Amazon Ember" panose="020B0603020204020204" pitchFamily="34" charset="0"/>
                </a:rPr>
              </a:br>
              <a:r>
                <a:rPr lang="en-US" sz="1600" dirty="0">
                  <a:solidFill>
                    <a:schemeClr val="tx1"/>
                  </a:solidFill>
                  <a:ea typeface="Amazon Ember" panose="020B0603020204020204" pitchFamily="34" charset="0"/>
                  <a:cs typeface="Amazon Ember" panose="020B0603020204020204" pitchFamily="34" charset="0"/>
                </a:rPr>
                <a:t>database </a:t>
              </a:r>
            </a:p>
          </p:txBody>
        </p:sp>
        <p:sp>
          <p:nvSpPr>
            <p:cNvPr id="129" name="TextBox 128">
              <a:extLst>
                <a:ext uri="{FF2B5EF4-FFF2-40B4-BE49-F238E27FC236}">
                  <a16:creationId xmlns:a16="http://schemas.microsoft.com/office/drawing/2014/main" id="{9B94CAE3-87CB-4E8E-903D-B2050D59F467}"/>
                </a:ext>
              </a:extLst>
            </p:cNvPr>
            <p:cNvSpPr txBox="1"/>
            <p:nvPr/>
          </p:nvSpPr>
          <p:spPr>
            <a:xfrm>
              <a:off x="6668371" y="5600659"/>
              <a:ext cx="1307145" cy="584775"/>
            </a:xfrm>
            <a:prstGeom prst="rect">
              <a:avLst/>
            </a:prstGeom>
            <a:noFill/>
          </p:spPr>
          <p:txBody>
            <a:bodyPr wrap="square" rtlCol="0">
              <a:spAutoFit/>
            </a:bodyPr>
            <a:lstStyle/>
            <a:p>
              <a:pPr algn="ctr"/>
              <a:r>
                <a:rPr lang="en-US" sz="1600" dirty="0">
                  <a:ea typeface="Amazon Ember" panose="020B0603020204020204" pitchFamily="34" charset="0"/>
                  <a:cs typeface="Amazon Ember" panose="020B0603020204020204" pitchFamily="34" charset="0"/>
                </a:rPr>
                <a:t>Amazon EBS</a:t>
              </a:r>
            </a:p>
          </p:txBody>
        </p:sp>
        <p:sp>
          <p:nvSpPr>
            <p:cNvPr id="130" name="TextBox 129">
              <a:extLst>
                <a:ext uri="{FF2B5EF4-FFF2-40B4-BE49-F238E27FC236}">
                  <a16:creationId xmlns:a16="http://schemas.microsoft.com/office/drawing/2014/main" id="{4B98B53F-A08A-4B08-AC6C-F09E9E73521C}"/>
                </a:ext>
              </a:extLst>
            </p:cNvPr>
            <p:cNvSpPr txBox="1"/>
            <p:nvPr/>
          </p:nvSpPr>
          <p:spPr>
            <a:xfrm>
              <a:off x="7754553" y="5600659"/>
              <a:ext cx="1307145" cy="584775"/>
            </a:xfrm>
            <a:prstGeom prst="rect">
              <a:avLst/>
            </a:prstGeom>
            <a:noFill/>
          </p:spPr>
          <p:txBody>
            <a:bodyPr wrap="square" rtlCol="0">
              <a:spAutoFit/>
            </a:bodyPr>
            <a:lstStyle/>
            <a:p>
              <a:pPr algn="ctr"/>
              <a:r>
                <a:rPr lang="en-US" sz="1600" dirty="0">
                  <a:ea typeface="Amazon Ember" panose="020B0603020204020204" pitchFamily="34" charset="0"/>
                  <a:cs typeface="Amazon Ember" panose="020B0603020204020204" pitchFamily="34" charset="0"/>
                </a:rPr>
                <a:t>Amazon </a:t>
              </a:r>
              <a:br>
                <a:rPr lang="en-US" sz="1600" dirty="0">
                  <a:ea typeface="Amazon Ember" panose="020B0603020204020204" pitchFamily="34" charset="0"/>
                  <a:cs typeface="Amazon Ember" panose="020B0603020204020204" pitchFamily="34" charset="0"/>
                </a:rPr>
              </a:br>
              <a:r>
                <a:rPr lang="en-US" sz="1600" dirty="0">
                  <a:ea typeface="Amazon Ember" panose="020B0603020204020204" pitchFamily="34" charset="0"/>
                  <a:cs typeface="Amazon Ember" panose="020B0603020204020204" pitchFamily="34" charset="0"/>
                </a:rPr>
                <a:t>EFS</a:t>
              </a:r>
            </a:p>
          </p:txBody>
        </p:sp>
        <p:sp>
          <p:nvSpPr>
            <p:cNvPr id="131" name="TextBox 130">
              <a:extLst>
                <a:ext uri="{FF2B5EF4-FFF2-40B4-BE49-F238E27FC236}">
                  <a16:creationId xmlns:a16="http://schemas.microsoft.com/office/drawing/2014/main" id="{9511B6FA-F479-4C05-9434-A51BF1F9A1A4}"/>
                </a:ext>
              </a:extLst>
            </p:cNvPr>
            <p:cNvSpPr txBox="1"/>
            <p:nvPr/>
          </p:nvSpPr>
          <p:spPr>
            <a:xfrm>
              <a:off x="8710241" y="5600659"/>
              <a:ext cx="1542192" cy="584775"/>
            </a:xfrm>
            <a:prstGeom prst="rect">
              <a:avLst/>
            </a:prstGeom>
            <a:noFill/>
          </p:spPr>
          <p:txBody>
            <a:bodyPr wrap="square" rtlCol="0">
              <a:spAutoFit/>
            </a:bodyPr>
            <a:lstStyle/>
            <a:p>
              <a:pPr algn="ctr"/>
              <a:r>
                <a:rPr lang="en-US" sz="1600" dirty="0">
                  <a:ea typeface="Amazon Ember" panose="020B0603020204020204" pitchFamily="34" charset="0"/>
                  <a:cs typeface="Amazon Ember" panose="020B0603020204020204" pitchFamily="34" charset="0"/>
                </a:rPr>
                <a:t>Amazon </a:t>
              </a:r>
              <a:br>
                <a:rPr lang="en-US" sz="1600" dirty="0">
                  <a:ea typeface="Amazon Ember" panose="020B0603020204020204" pitchFamily="34" charset="0"/>
                  <a:cs typeface="Amazon Ember" panose="020B0603020204020204" pitchFamily="34" charset="0"/>
                </a:rPr>
              </a:br>
              <a:r>
                <a:rPr lang="en-US" sz="1600" dirty="0">
                  <a:ea typeface="Amazon Ember" panose="020B0603020204020204" pitchFamily="34" charset="0"/>
                  <a:cs typeface="Amazon Ember" panose="020B0603020204020204" pitchFamily="34" charset="0"/>
                </a:rPr>
                <a:t>S3</a:t>
              </a:r>
            </a:p>
          </p:txBody>
        </p:sp>
        <p:sp>
          <p:nvSpPr>
            <p:cNvPr id="132" name="TextBox 131">
              <a:extLst>
                <a:ext uri="{FF2B5EF4-FFF2-40B4-BE49-F238E27FC236}">
                  <a16:creationId xmlns:a16="http://schemas.microsoft.com/office/drawing/2014/main" id="{50E511B7-7251-4826-8B58-A0C22D9D0F86}"/>
                </a:ext>
              </a:extLst>
            </p:cNvPr>
            <p:cNvSpPr txBox="1"/>
            <p:nvPr/>
          </p:nvSpPr>
          <p:spPr>
            <a:xfrm>
              <a:off x="9913340" y="5600659"/>
              <a:ext cx="1307145" cy="584775"/>
            </a:xfrm>
            <a:prstGeom prst="rect">
              <a:avLst/>
            </a:prstGeom>
            <a:noFill/>
          </p:spPr>
          <p:txBody>
            <a:bodyPr wrap="square" rtlCol="0">
              <a:spAutoFit/>
            </a:bodyPr>
            <a:lstStyle/>
            <a:p>
              <a:pPr algn="ctr"/>
              <a:r>
                <a:rPr lang="en-US" sz="1600" dirty="0">
                  <a:ea typeface="Amazon Ember" panose="020B0603020204020204" pitchFamily="34" charset="0"/>
                  <a:cs typeface="Amazon Ember" panose="020B0603020204020204" pitchFamily="34" charset="0"/>
                </a:rPr>
                <a:t>Amazon RDS</a:t>
              </a:r>
            </a:p>
          </p:txBody>
        </p:sp>
        <p:sp>
          <p:nvSpPr>
            <p:cNvPr id="70" name="Rectangle 69">
              <a:extLst>
                <a:ext uri="{FF2B5EF4-FFF2-40B4-BE49-F238E27FC236}">
                  <a16:creationId xmlns:a16="http://schemas.microsoft.com/office/drawing/2014/main" id="{4440F675-A90D-441D-9C99-E39DCEC4C58D}"/>
                </a:ext>
              </a:extLst>
            </p:cNvPr>
            <p:cNvSpPr/>
            <p:nvPr/>
          </p:nvSpPr>
          <p:spPr>
            <a:xfrm>
              <a:off x="6769564" y="1972935"/>
              <a:ext cx="1371600" cy="73152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F3312"/>
                  </a:solidFill>
                  <a:effectLst/>
                  <a:uLnTx/>
                  <a:uFillTx/>
                  <a:latin typeface="Arial" panose="020B0604020202020204"/>
                  <a:ea typeface="+mn-ea"/>
                  <a:cs typeface="+mn-cs"/>
                </a:rPr>
                <a:t>Security </a:t>
              </a:r>
              <a:br>
                <a:rPr kumimoji="0" lang="en-US" sz="1600" b="0" i="0" u="none" strike="noStrike" kern="0" cap="none" spc="0" normalizeH="0" baseline="0" noProof="0" dirty="0">
                  <a:ln>
                    <a:noFill/>
                  </a:ln>
                  <a:solidFill>
                    <a:srgbClr val="DF3312"/>
                  </a:solidFill>
                  <a:effectLst/>
                  <a:uLnTx/>
                  <a:uFillTx/>
                  <a:latin typeface="Arial" panose="020B0604020202020204"/>
                  <a:ea typeface="+mn-ea"/>
                  <a:cs typeface="+mn-cs"/>
                </a:rPr>
              </a:br>
              <a:r>
                <a:rPr kumimoji="0" lang="en-US" sz="1600" b="0" i="0" u="none" strike="noStrike" kern="0" cap="none" spc="0" normalizeH="0" baseline="0" noProof="0" dirty="0">
                  <a:ln>
                    <a:noFill/>
                  </a:ln>
                  <a:solidFill>
                    <a:srgbClr val="DF3312"/>
                  </a:solidFill>
                  <a:effectLst/>
                  <a:uLnTx/>
                  <a:uFillTx/>
                  <a:latin typeface="Arial" panose="020B0604020202020204"/>
                  <a:ea typeface="+mn-ea"/>
                  <a:cs typeface="+mn-cs"/>
                </a:rPr>
                <a:t>groups</a:t>
              </a:r>
            </a:p>
          </p:txBody>
        </p:sp>
        <p:pic>
          <p:nvPicPr>
            <p:cNvPr id="74" name="Graphic 73">
              <a:extLst>
                <a:ext uri="{FF2B5EF4-FFF2-40B4-BE49-F238E27FC236}">
                  <a16:creationId xmlns:a16="http://schemas.microsoft.com/office/drawing/2014/main" id="{7BFC5EED-8C72-415E-A396-3E52601D4684}"/>
                </a:ext>
                <a:ext uri="{C183D7F6-B498-43B3-948B-1728B52AA6E4}">
                  <adec:decorative xmlns:adec="http://schemas.microsoft.com/office/drawing/2017/decorative" val="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534427" y="4072306"/>
              <a:ext cx="693446" cy="693446"/>
            </a:xfrm>
            <a:prstGeom prst="rect">
              <a:avLst/>
            </a:prstGeom>
          </p:spPr>
        </p:pic>
        <p:pic>
          <p:nvPicPr>
            <p:cNvPr id="75" name="Graphic 74">
              <a:extLst>
                <a:ext uri="{FF2B5EF4-FFF2-40B4-BE49-F238E27FC236}">
                  <a16:creationId xmlns:a16="http://schemas.microsoft.com/office/drawing/2014/main" id="{C0A03FBA-245C-4413-9480-23A26F67857D}"/>
                </a:ext>
                <a:ext uri="{C183D7F6-B498-43B3-948B-1728B52AA6E4}">
                  <adec:decorative xmlns:adec="http://schemas.microsoft.com/office/drawing/2017/decorative" val="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939073" y="4135564"/>
              <a:ext cx="693446" cy="693446"/>
            </a:xfrm>
            <a:prstGeom prst="rect">
              <a:avLst/>
            </a:prstGeom>
          </p:spPr>
        </p:pic>
        <p:pic>
          <p:nvPicPr>
            <p:cNvPr id="77" name="Graphic 76">
              <a:extLst>
                <a:ext uri="{FF2B5EF4-FFF2-40B4-BE49-F238E27FC236}">
                  <a16:creationId xmlns:a16="http://schemas.microsoft.com/office/drawing/2014/main" id="{68B38FCC-3F14-41D8-B2B7-9D077E9C5B1B}"/>
                </a:ext>
                <a:ext uri="{C183D7F6-B498-43B3-948B-1728B52AA6E4}">
                  <adec:decorative xmlns:adec="http://schemas.microsoft.com/office/drawing/2017/decorative" val="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358888" y="4224706"/>
              <a:ext cx="693446" cy="693446"/>
            </a:xfrm>
            <a:prstGeom prst="rect">
              <a:avLst/>
            </a:prstGeom>
          </p:spPr>
        </p:pic>
        <p:pic>
          <p:nvPicPr>
            <p:cNvPr id="79" name="Graphic 78">
              <a:extLst>
                <a:ext uri="{FF2B5EF4-FFF2-40B4-BE49-F238E27FC236}">
                  <a16:creationId xmlns:a16="http://schemas.microsoft.com/office/drawing/2014/main" id="{E14488D1-6906-4882-8E57-847F44CDD32C}"/>
                </a:ext>
                <a:ext uri="{C183D7F6-B498-43B3-948B-1728B52AA6E4}">
                  <adec:decorative xmlns:adec="http://schemas.microsoft.com/office/drawing/2017/decorative" val="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631692" y="3115314"/>
              <a:ext cx="469900" cy="469900"/>
            </a:xfrm>
            <a:prstGeom prst="rect">
              <a:avLst/>
            </a:prstGeom>
          </p:spPr>
        </p:pic>
        <p:pic>
          <p:nvPicPr>
            <p:cNvPr id="80" name="Graphic 79">
              <a:extLst>
                <a:ext uri="{FF2B5EF4-FFF2-40B4-BE49-F238E27FC236}">
                  <a16:creationId xmlns:a16="http://schemas.microsoft.com/office/drawing/2014/main" id="{3C2D1B22-C366-48E3-BBD9-EF7F50322648}"/>
                </a:ext>
                <a:ext uri="{C183D7F6-B498-43B3-948B-1728B52AA6E4}">
                  <adec:decorative xmlns:adec="http://schemas.microsoft.com/office/drawing/2017/decorative" val="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123938" y="1994701"/>
              <a:ext cx="469900" cy="469900"/>
            </a:xfrm>
            <a:prstGeom prst="rect">
              <a:avLst/>
            </a:prstGeom>
          </p:spPr>
        </p:pic>
        <p:pic>
          <p:nvPicPr>
            <p:cNvPr id="81" name="Graphic 80">
              <a:extLst>
                <a:ext uri="{FF2B5EF4-FFF2-40B4-BE49-F238E27FC236}">
                  <a16:creationId xmlns:a16="http://schemas.microsoft.com/office/drawing/2014/main" id="{0F5B6056-7CAC-4F62-B271-D8808F78B102}"/>
                </a:ext>
                <a:ext uri="{C183D7F6-B498-43B3-948B-1728B52AA6E4}">
                  <adec:decorative xmlns:adec="http://schemas.microsoft.com/office/drawing/2017/decorative" val="1"/>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889694" y="2012992"/>
              <a:ext cx="469900" cy="469900"/>
            </a:xfrm>
            <a:prstGeom prst="rect">
              <a:avLst/>
            </a:prstGeom>
          </p:spPr>
        </p:pic>
        <p:grpSp>
          <p:nvGrpSpPr>
            <p:cNvPr id="11" name="Group 10">
              <a:extLst>
                <a:ext uri="{FF2B5EF4-FFF2-40B4-BE49-F238E27FC236}">
                  <a16:creationId xmlns:a16="http://schemas.microsoft.com/office/drawing/2014/main" id="{B197DCE9-D16F-40D8-9169-DF9933E3B66E}"/>
                </a:ext>
                <a:ext uri="{C183D7F6-B498-43B3-948B-1728B52AA6E4}">
                  <adec:decorative xmlns:adec="http://schemas.microsoft.com/office/drawing/2017/decorative" val="1"/>
                </a:ext>
              </a:extLst>
            </p:cNvPr>
            <p:cNvGrpSpPr/>
            <p:nvPr/>
          </p:nvGrpSpPr>
          <p:grpSpPr>
            <a:xfrm>
              <a:off x="1428087" y="5337246"/>
              <a:ext cx="679912" cy="679912"/>
              <a:chOff x="1428087" y="5260736"/>
              <a:chExt cx="679912" cy="679912"/>
            </a:xfrm>
          </p:grpSpPr>
          <p:pic>
            <p:nvPicPr>
              <p:cNvPr id="82" name="Graphic 81">
                <a:extLst>
                  <a:ext uri="{FF2B5EF4-FFF2-40B4-BE49-F238E27FC236}">
                    <a16:creationId xmlns:a16="http://schemas.microsoft.com/office/drawing/2014/main" id="{6A20A2D9-A7D7-4D02-88E7-C6007544C38F}"/>
                  </a:ext>
                  <a:ext uri="{C183D7F6-B498-43B3-948B-1728B52AA6E4}">
                    <adec:decorative xmlns:adec="http://schemas.microsoft.com/office/drawing/2017/decorative" val="1"/>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428087" y="5260736"/>
                <a:ext cx="679912" cy="679912"/>
              </a:xfrm>
              <a:prstGeom prst="rect">
                <a:avLst/>
              </a:prstGeom>
            </p:spPr>
          </p:pic>
          <p:sp>
            <p:nvSpPr>
              <p:cNvPr id="6" name="TextBox 5">
                <a:extLst>
                  <a:ext uri="{FF2B5EF4-FFF2-40B4-BE49-F238E27FC236}">
                    <a16:creationId xmlns:a16="http://schemas.microsoft.com/office/drawing/2014/main" id="{8D736786-E894-4AC6-A868-BFA9869C2648}"/>
                  </a:ext>
                </a:extLst>
              </p:cNvPr>
              <p:cNvSpPr txBox="1"/>
              <p:nvPr/>
            </p:nvSpPr>
            <p:spPr>
              <a:xfrm>
                <a:off x="1485754" y="5431415"/>
                <a:ext cx="564578"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DAS</a:t>
                </a:r>
              </a:p>
            </p:txBody>
          </p:sp>
        </p:grpSp>
        <p:grpSp>
          <p:nvGrpSpPr>
            <p:cNvPr id="10" name="Group 9">
              <a:extLst>
                <a:ext uri="{FF2B5EF4-FFF2-40B4-BE49-F238E27FC236}">
                  <a16:creationId xmlns:a16="http://schemas.microsoft.com/office/drawing/2014/main" id="{CDDBBA44-2882-4C03-B551-E10043BE33E3}"/>
                </a:ext>
                <a:ext uri="{C183D7F6-B498-43B3-948B-1728B52AA6E4}">
                  <adec:decorative xmlns:adec="http://schemas.microsoft.com/office/drawing/2017/decorative" val="1"/>
                </a:ext>
              </a:extLst>
            </p:cNvPr>
            <p:cNvGrpSpPr/>
            <p:nvPr/>
          </p:nvGrpSpPr>
          <p:grpSpPr>
            <a:xfrm>
              <a:off x="2393185" y="5337246"/>
              <a:ext cx="679912" cy="679912"/>
              <a:chOff x="2099577" y="5293948"/>
              <a:chExt cx="679912" cy="679912"/>
            </a:xfrm>
          </p:grpSpPr>
          <p:sp>
            <p:nvSpPr>
              <p:cNvPr id="83" name="TextBox 82">
                <a:extLst>
                  <a:ext uri="{FF2B5EF4-FFF2-40B4-BE49-F238E27FC236}">
                    <a16:creationId xmlns:a16="http://schemas.microsoft.com/office/drawing/2014/main" id="{B7CB0AEE-AF2D-4AD2-9716-2BFBA31F77E3}"/>
                  </a:ext>
                </a:extLst>
              </p:cNvPr>
              <p:cNvSpPr txBox="1"/>
              <p:nvPr/>
            </p:nvSpPr>
            <p:spPr>
              <a:xfrm>
                <a:off x="2154840" y="5464627"/>
                <a:ext cx="569387"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SAN</a:t>
                </a:r>
              </a:p>
            </p:txBody>
          </p:sp>
          <p:pic>
            <p:nvPicPr>
              <p:cNvPr id="87" name="Graphic 86">
                <a:extLst>
                  <a:ext uri="{FF2B5EF4-FFF2-40B4-BE49-F238E27FC236}">
                    <a16:creationId xmlns:a16="http://schemas.microsoft.com/office/drawing/2014/main" id="{4CD6C272-BAD8-44DA-B642-F1FB217F95E7}"/>
                  </a:ext>
                  <a:ext uri="{C183D7F6-B498-43B3-948B-1728B52AA6E4}">
                    <adec:decorative xmlns:adec="http://schemas.microsoft.com/office/drawing/2017/decorative" val="1"/>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2099577" y="5293948"/>
                <a:ext cx="679912" cy="679912"/>
              </a:xfrm>
              <a:prstGeom prst="rect">
                <a:avLst/>
              </a:prstGeom>
            </p:spPr>
          </p:pic>
        </p:grpSp>
        <p:grpSp>
          <p:nvGrpSpPr>
            <p:cNvPr id="9" name="Group 8">
              <a:extLst>
                <a:ext uri="{FF2B5EF4-FFF2-40B4-BE49-F238E27FC236}">
                  <a16:creationId xmlns:a16="http://schemas.microsoft.com/office/drawing/2014/main" id="{C3B734A9-8805-4E17-B211-2C5312ADFD0C}"/>
                </a:ext>
                <a:ext uri="{C183D7F6-B498-43B3-948B-1728B52AA6E4}">
                  <adec:decorative xmlns:adec="http://schemas.microsoft.com/office/drawing/2017/decorative" val="1"/>
                </a:ext>
              </a:extLst>
            </p:cNvPr>
            <p:cNvGrpSpPr/>
            <p:nvPr/>
          </p:nvGrpSpPr>
          <p:grpSpPr>
            <a:xfrm>
              <a:off x="3358283" y="5198571"/>
              <a:ext cx="679912" cy="818587"/>
              <a:chOff x="3358283" y="5198571"/>
              <a:chExt cx="679912" cy="818587"/>
            </a:xfrm>
          </p:grpSpPr>
          <p:grpSp>
            <p:nvGrpSpPr>
              <p:cNvPr id="7" name="Group 6">
                <a:extLst>
                  <a:ext uri="{FF2B5EF4-FFF2-40B4-BE49-F238E27FC236}">
                    <a16:creationId xmlns:a16="http://schemas.microsoft.com/office/drawing/2014/main" id="{AB9DA5F2-AF7F-4D2A-94CE-8CB86455522F}"/>
                  </a:ext>
                </a:extLst>
              </p:cNvPr>
              <p:cNvGrpSpPr/>
              <p:nvPr/>
            </p:nvGrpSpPr>
            <p:grpSpPr>
              <a:xfrm>
                <a:off x="3572260" y="5198571"/>
                <a:ext cx="251959" cy="219487"/>
                <a:chOff x="3555015" y="5198571"/>
                <a:chExt cx="251959" cy="219487"/>
              </a:xfrm>
            </p:grpSpPr>
            <p:sp>
              <p:nvSpPr>
                <p:cNvPr id="110" name="Rectangle 109">
                  <a:extLst>
                    <a:ext uri="{FF2B5EF4-FFF2-40B4-BE49-F238E27FC236}">
                      <a16:creationId xmlns:a16="http://schemas.microsoft.com/office/drawing/2014/main" id="{7DF711C3-0279-AA49-ABF0-578970E4DF1A}"/>
                    </a:ext>
                    <a:ext uri="{C183D7F6-B498-43B3-948B-1728B52AA6E4}">
                      <adec:decorative xmlns:adec="http://schemas.microsoft.com/office/drawing/2017/decorative" val="1"/>
                    </a:ext>
                  </a:extLst>
                </p:cNvPr>
                <p:cNvSpPr/>
                <p:nvPr/>
              </p:nvSpPr>
              <p:spPr>
                <a:xfrm>
                  <a:off x="3636926" y="5198571"/>
                  <a:ext cx="96677" cy="80812"/>
                </a:xfrm>
                <a:prstGeom prst="rect">
                  <a:avLst/>
                </a:prstGeom>
                <a:solidFill>
                  <a:srgbClr val="304356"/>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ea typeface="Amazon Ember" panose="020B0603020204020204" pitchFamily="34" charset="0"/>
                    <a:cs typeface="Amazon Ember" panose="020B0603020204020204" pitchFamily="34" charset="0"/>
                  </a:endParaRPr>
                </a:p>
              </p:txBody>
            </p:sp>
            <p:sp>
              <p:nvSpPr>
                <p:cNvPr id="111" name="Rectangle 110">
                  <a:extLst>
                    <a:ext uri="{FF2B5EF4-FFF2-40B4-BE49-F238E27FC236}">
                      <a16:creationId xmlns:a16="http://schemas.microsoft.com/office/drawing/2014/main" id="{C11F5C54-1075-F049-9B78-0FC31B624C7E}"/>
                    </a:ext>
                    <a:ext uri="{C183D7F6-B498-43B3-948B-1728B52AA6E4}">
                      <adec:decorative xmlns:adec="http://schemas.microsoft.com/office/drawing/2017/decorative" val="1"/>
                    </a:ext>
                  </a:extLst>
                </p:cNvPr>
                <p:cNvSpPr/>
                <p:nvPr/>
              </p:nvSpPr>
              <p:spPr>
                <a:xfrm>
                  <a:off x="3555015" y="5337246"/>
                  <a:ext cx="96677" cy="80812"/>
                </a:xfrm>
                <a:prstGeom prst="rect">
                  <a:avLst/>
                </a:prstGeom>
                <a:solidFill>
                  <a:srgbClr val="304356"/>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ea typeface="Amazon Ember" panose="020B0603020204020204" pitchFamily="34" charset="0"/>
                    <a:cs typeface="Amazon Ember" panose="020B0603020204020204" pitchFamily="34" charset="0"/>
                  </a:endParaRPr>
                </a:p>
              </p:txBody>
            </p:sp>
            <p:sp>
              <p:nvSpPr>
                <p:cNvPr id="112" name="Rectangle 111">
                  <a:extLst>
                    <a:ext uri="{FF2B5EF4-FFF2-40B4-BE49-F238E27FC236}">
                      <a16:creationId xmlns:a16="http://schemas.microsoft.com/office/drawing/2014/main" id="{6719E8C0-582B-B44F-88E6-72F4027A6D53}"/>
                    </a:ext>
                    <a:ext uri="{C183D7F6-B498-43B3-948B-1728B52AA6E4}">
                      <adec:decorative xmlns:adec="http://schemas.microsoft.com/office/drawing/2017/decorative" val="1"/>
                    </a:ext>
                  </a:extLst>
                </p:cNvPr>
                <p:cNvSpPr/>
                <p:nvPr/>
              </p:nvSpPr>
              <p:spPr>
                <a:xfrm>
                  <a:off x="3710297" y="5337246"/>
                  <a:ext cx="96677" cy="80812"/>
                </a:xfrm>
                <a:prstGeom prst="rect">
                  <a:avLst/>
                </a:prstGeom>
                <a:solidFill>
                  <a:srgbClr val="304356"/>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ea typeface="Amazon Ember" panose="020B0603020204020204" pitchFamily="34" charset="0"/>
                    <a:cs typeface="Amazon Ember" panose="020B0603020204020204" pitchFamily="34" charset="0"/>
                  </a:endParaRPr>
                </a:p>
              </p:txBody>
            </p:sp>
            <p:cxnSp>
              <p:nvCxnSpPr>
                <p:cNvPr id="109" name="Straight Connector 108">
                  <a:extLst>
                    <a:ext uri="{FF2B5EF4-FFF2-40B4-BE49-F238E27FC236}">
                      <a16:creationId xmlns:a16="http://schemas.microsoft.com/office/drawing/2014/main" id="{6DFEF740-B6C7-044F-B67D-EABD31305BE6}"/>
                    </a:ext>
                    <a:ext uri="{C183D7F6-B498-43B3-948B-1728B52AA6E4}">
                      <adec:decorative xmlns:adec="http://schemas.microsoft.com/office/drawing/2017/decorative" val="1"/>
                    </a:ext>
                  </a:extLst>
                </p:cNvPr>
                <p:cNvCxnSpPr>
                  <a:stCxn id="110" idx="2"/>
                </p:cNvCxnSpPr>
                <p:nvPr/>
              </p:nvCxnSpPr>
              <p:spPr>
                <a:xfrm flipH="1">
                  <a:off x="3684259" y="5279383"/>
                  <a:ext cx="1006" cy="33381"/>
                </a:xfrm>
                <a:prstGeom prst="line">
                  <a:avLst/>
                </a:prstGeom>
                <a:ln w="6350">
                  <a:solidFill>
                    <a:srgbClr val="304356"/>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E1336F1B-92E7-0746-A514-7C37D1D585D9}"/>
                    </a:ext>
                    <a:ext uri="{C183D7F6-B498-43B3-948B-1728B52AA6E4}">
                      <adec:decorative xmlns:adec="http://schemas.microsoft.com/office/drawing/2017/decorative" val="1"/>
                    </a:ext>
                  </a:extLst>
                </p:cNvPr>
                <p:cNvCxnSpPr/>
                <p:nvPr/>
              </p:nvCxnSpPr>
              <p:spPr>
                <a:xfrm>
                  <a:off x="3600915" y="5308002"/>
                  <a:ext cx="159544" cy="0"/>
                </a:xfrm>
                <a:prstGeom prst="line">
                  <a:avLst/>
                </a:prstGeom>
                <a:ln w="6350">
                  <a:solidFill>
                    <a:srgbClr val="304356"/>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0F92887E-7CB3-5C4B-919A-83519AB088E8}"/>
                    </a:ext>
                    <a:ext uri="{C183D7F6-B498-43B3-948B-1728B52AA6E4}">
                      <adec:decorative xmlns:adec="http://schemas.microsoft.com/office/drawing/2017/decorative" val="1"/>
                    </a:ext>
                  </a:extLst>
                </p:cNvPr>
                <p:cNvCxnSpPr>
                  <a:stCxn id="111" idx="0"/>
                </p:cNvCxnSpPr>
                <p:nvPr/>
              </p:nvCxnSpPr>
              <p:spPr>
                <a:xfrm flipH="1" flipV="1">
                  <a:off x="3603296" y="5308002"/>
                  <a:ext cx="58" cy="29244"/>
                </a:xfrm>
                <a:prstGeom prst="line">
                  <a:avLst/>
                </a:prstGeom>
                <a:ln w="6350">
                  <a:solidFill>
                    <a:srgbClr val="304356"/>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6546E35F-EC5B-FE47-A66B-ED807599D79D}"/>
                    </a:ext>
                    <a:ext uri="{C183D7F6-B498-43B3-948B-1728B52AA6E4}">
                      <adec:decorative xmlns:adec="http://schemas.microsoft.com/office/drawing/2017/decorative" val="1"/>
                    </a:ext>
                  </a:extLst>
                </p:cNvPr>
                <p:cNvCxnSpPr>
                  <a:stCxn id="112" idx="0"/>
                </p:cNvCxnSpPr>
                <p:nvPr/>
              </p:nvCxnSpPr>
              <p:spPr>
                <a:xfrm flipH="1" flipV="1">
                  <a:off x="3758077" y="5308002"/>
                  <a:ext cx="559" cy="29244"/>
                </a:xfrm>
                <a:prstGeom prst="line">
                  <a:avLst/>
                </a:prstGeom>
                <a:ln w="6350">
                  <a:solidFill>
                    <a:srgbClr val="304356"/>
                  </a:solidFill>
                </a:ln>
                <a:effectLst/>
              </p:spPr>
              <p:style>
                <a:lnRef idx="2">
                  <a:schemeClr val="accent1"/>
                </a:lnRef>
                <a:fillRef idx="0">
                  <a:schemeClr val="accent1"/>
                </a:fillRef>
                <a:effectRef idx="1">
                  <a:schemeClr val="accent1"/>
                </a:effectRef>
                <a:fontRef idx="minor">
                  <a:schemeClr val="tx1"/>
                </a:fontRef>
              </p:style>
            </p:cxnSp>
          </p:grpSp>
          <p:grpSp>
            <p:nvGrpSpPr>
              <p:cNvPr id="8" name="Group 7">
                <a:extLst>
                  <a:ext uri="{FF2B5EF4-FFF2-40B4-BE49-F238E27FC236}">
                    <a16:creationId xmlns:a16="http://schemas.microsoft.com/office/drawing/2014/main" id="{548CA28B-C59B-4E58-B2D2-E589A6DA9A5B}"/>
                  </a:ext>
                </a:extLst>
              </p:cNvPr>
              <p:cNvGrpSpPr/>
              <p:nvPr/>
            </p:nvGrpSpPr>
            <p:grpSpPr>
              <a:xfrm>
                <a:off x="3358283" y="5337246"/>
                <a:ext cx="679912" cy="679912"/>
                <a:chOff x="3358283" y="5337246"/>
                <a:chExt cx="679912" cy="679912"/>
              </a:xfrm>
            </p:grpSpPr>
            <p:sp>
              <p:nvSpPr>
                <p:cNvPr id="86" name="TextBox 85">
                  <a:extLst>
                    <a:ext uri="{FF2B5EF4-FFF2-40B4-BE49-F238E27FC236}">
                      <a16:creationId xmlns:a16="http://schemas.microsoft.com/office/drawing/2014/main" id="{5A9CC442-B2AE-4DB8-B224-D4B799D66C91}"/>
                    </a:ext>
                  </a:extLst>
                </p:cNvPr>
                <p:cNvSpPr txBox="1"/>
                <p:nvPr/>
              </p:nvSpPr>
              <p:spPr>
                <a:xfrm>
                  <a:off x="3413546" y="5507925"/>
                  <a:ext cx="569387"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NAS</a:t>
                  </a:r>
                </a:p>
              </p:txBody>
            </p:sp>
            <p:pic>
              <p:nvPicPr>
                <p:cNvPr id="88" name="Graphic 87">
                  <a:extLst>
                    <a:ext uri="{FF2B5EF4-FFF2-40B4-BE49-F238E27FC236}">
                      <a16:creationId xmlns:a16="http://schemas.microsoft.com/office/drawing/2014/main" id="{DD619C65-1374-459B-BA78-1004811DCD12}"/>
                    </a:ext>
                    <a:ext uri="{C183D7F6-B498-43B3-948B-1728B52AA6E4}">
                      <adec:decorative xmlns:adec="http://schemas.microsoft.com/office/drawing/2017/decorative" val="1"/>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3358283" y="5337246"/>
                  <a:ext cx="679912" cy="679912"/>
                </a:xfrm>
                <a:prstGeom prst="rect">
                  <a:avLst/>
                </a:prstGeom>
              </p:spPr>
            </p:pic>
          </p:grpSp>
        </p:grpSp>
      </p:grpSp>
      <p:sp>
        <p:nvSpPr>
          <p:cNvPr id="2" name="Footer Placeholder 1">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latin typeface="+mn-lt"/>
              </a:rPr>
              <a:t>© 2019 Amazon Web Services, Inc. or its Affiliates. All rights reserved.</a:t>
            </a:r>
          </a:p>
        </p:txBody>
      </p:sp>
      <p:sp>
        <p:nvSpPr>
          <p:cNvPr id="3" name="Slide Number Placeholder 2">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latin typeface="+mn-lt"/>
              </a:rPr>
              <a:t>12</a:t>
            </a:fld>
            <a:endParaRPr lang="en-US" dirty="0">
              <a:latin typeface="+mn-lt"/>
            </a:endParaRPr>
          </a:p>
        </p:txBody>
      </p:sp>
    </p:spTree>
    <p:custDataLst>
      <p:tags r:id="rId1"/>
    </p:custDataLst>
    <p:extLst>
      <p:ext uri="{BB962C8B-B14F-4D97-AF65-F5344CB8AC3E}">
        <p14:creationId xmlns:p14="http://schemas.microsoft.com/office/powerpoint/2010/main" val="678552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t>Section 1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714474" y="894168"/>
            <a:ext cx="5767612" cy="5543099"/>
          </a:xfrm>
        </p:spPr>
        <p:txBody>
          <a:bodyPr/>
          <a:lstStyle/>
          <a:p>
            <a:r>
              <a:rPr lang="en-US" sz="2400" dirty="0"/>
              <a:t>Cloud computing is the on-demand delivery of IT resources via the internet with pay-as-you-go pricing.</a:t>
            </a:r>
          </a:p>
          <a:p>
            <a:r>
              <a:rPr lang="en-US" sz="2400" dirty="0"/>
              <a:t>Cloud computing enables you to think of (and use) your infrastructure as software.</a:t>
            </a:r>
          </a:p>
          <a:p>
            <a:r>
              <a:rPr lang="en-US" sz="2400" dirty="0"/>
              <a:t>There are three cloud service models: IaaS, PaaS, and SaaS.</a:t>
            </a:r>
          </a:p>
          <a:p>
            <a:r>
              <a:rPr lang="en-US" sz="2400" dirty="0"/>
              <a:t>There are three cloud deployment models: cloud, hybrid, and on-premises or private cloud.</a:t>
            </a:r>
          </a:p>
          <a:p>
            <a:r>
              <a:rPr lang="en-US" sz="2400" dirty="0"/>
              <a:t>Almost anything you can implement with traditional IT can also be implemented as an AWS cloud computing service.</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13</a:t>
            </a:fld>
            <a:endParaRPr lang="en-US" dirty="0"/>
          </a:p>
        </p:txBody>
      </p:sp>
      <p:sp>
        <p:nvSpPr>
          <p:cNvPr id="2" name="Footer Placeholder 1">
            <a:extLst>
              <a:ext uri="{FF2B5EF4-FFF2-40B4-BE49-F238E27FC236}">
                <a16:creationId xmlns:a16="http://schemas.microsoft.com/office/drawing/2014/main" id="{161F0458-3057-6C4E-AA8A-F09A50D08BCB}"/>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2701104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Module 1: Cloud Concepts Overview</a:t>
            </a:r>
          </a:p>
        </p:txBody>
      </p:sp>
      <p:sp>
        <p:nvSpPr>
          <p:cNvPr id="2" name="Title 1"/>
          <p:cNvSpPr>
            <a:spLocks noGrp="1"/>
          </p:cNvSpPr>
          <p:nvPr>
            <p:ph type="title"/>
          </p:nvPr>
        </p:nvSpPr>
        <p:spPr/>
        <p:txBody>
          <a:bodyPr>
            <a:noAutofit/>
          </a:bodyPr>
          <a:lstStyle/>
          <a:p>
            <a:r>
              <a:rPr lang="en-US" sz="4000" dirty="0"/>
              <a:t>Section 2: Advantages of cloud computing</a:t>
            </a:r>
          </a:p>
        </p:txBody>
      </p:sp>
      <p:sp>
        <p:nvSpPr>
          <p:cNvPr id="4" name="Footer Placeholder 3">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24131433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65125"/>
            <a:ext cx="9182100" cy="474119"/>
          </a:xfrm>
        </p:spPr>
        <p:txBody>
          <a:bodyPr/>
          <a:lstStyle/>
          <a:p>
            <a:r>
              <a:rPr lang="en-US" sz="3600" dirty="0"/>
              <a:t>Trade capital expense for variable expense</a:t>
            </a:r>
          </a:p>
        </p:txBody>
      </p:sp>
      <p:grpSp>
        <p:nvGrpSpPr>
          <p:cNvPr id="12" name="Group 11" descr="Pot filled with gold coins.">
            <a:extLst>
              <a:ext uri="{FF2B5EF4-FFF2-40B4-BE49-F238E27FC236}">
                <a16:creationId xmlns:a16="http://schemas.microsoft.com/office/drawing/2014/main" id="{76B4AAD5-0608-4790-8E66-2A192AA356DE}"/>
              </a:ext>
              <a:ext uri="{C183D7F6-B498-43B3-948B-1728B52AA6E4}">
                <adec:decorative xmlns:adec="http://schemas.microsoft.com/office/drawing/2017/decorative" val="0"/>
              </a:ext>
            </a:extLst>
          </p:cNvPr>
          <p:cNvGrpSpPr/>
          <p:nvPr/>
        </p:nvGrpSpPr>
        <p:grpSpPr>
          <a:xfrm>
            <a:off x="1849364" y="1662877"/>
            <a:ext cx="2827791" cy="3008062"/>
            <a:chOff x="1849364" y="1662877"/>
            <a:chExt cx="2827791" cy="3008062"/>
          </a:xfrm>
        </p:grpSpPr>
        <p:pic>
          <p:nvPicPr>
            <p:cNvPr id="8" name="Picture 7" descr="Black pot labeled Capital that is filled with gold coins.">
              <a:extLs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1849364" y="1662877"/>
              <a:ext cx="2827791" cy="3008062"/>
            </a:xfrm>
            <a:prstGeom prst="rect">
              <a:avLst/>
            </a:prstGeom>
          </p:spPr>
        </p:pic>
        <p:sp>
          <p:nvSpPr>
            <p:cNvPr id="6" name="TextBox 5"/>
            <p:cNvSpPr txBox="1"/>
            <p:nvPr/>
          </p:nvSpPr>
          <p:spPr>
            <a:xfrm>
              <a:off x="2850743" y="2677641"/>
              <a:ext cx="1672574" cy="738664"/>
            </a:xfrm>
            <a:prstGeom prst="rect">
              <a:avLst/>
            </a:prstGeom>
            <a:noFill/>
          </p:spPr>
          <p:txBody>
            <a:bodyPr wrap="none" lIns="182880" tIns="146304" rIns="182880" bIns="146304" rtlCol="0">
              <a:spAutoFit/>
            </a:bodyPr>
            <a:lstStyle/>
            <a:p>
              <a:pPr>
                <a:lnSpc>
                  <a:spcPct val="90000"/>
                </a:lnSpc>
                <a:spcAft>
                  <a:spcPts val="1800"/>
                </a:spcAft>
              </a:pPr>
              <a:r>
                <a:rPr lang="en-US" sz="3200" dirty="0">
                  <a:solidFill>
                    <a:schemeClr val="bg1"/>
                  </a:solidFill>
                </a:rPr>
                <a:t>Capital</a:t>
              </a:r>
            </a:p>
          </p:txBody>
        </p:sp>
      </p:grpSp>
      <p:sp>
        <p:nvSpPr>
          <p:cNvPr id="20" name="Content Placeholder 19"/>
          <p:cNvSpPr>
            <a:spLocks noGrp="1"/>
          </p:cNvSpPr>
          <p:nvPr>
            <p:ph idx="4294967295"/>
          </p:nvPr>
        </p:nvSpPr>
        <p:spPr>
          <a:xfrm>
            <a:off x="1123309" y="4656897"/>
            <a:ext cx="4279900" cy="942975"/>
          </a:xfrm>
          <a:solidFill>
            <a:schemeClr val="bg1"/>
          </a:solidFill>
          <a:ln>
            <a:noFill/>
          </a:ln>
          <a:effectLst/>
        </p:spPr>
        <p:style>
          <a:lnRef idx="2">
            <a:schemeClr val="dk1"/>
          </a:lnRef>
          <a:fillRef idx="1">
            <a:schemeClr val="lt1"/>
          </a:fillRef>
          <a:effectRef idx="0">
            <a:schemeClr val="dk1"/>
          </a:effectRef>
          <a:fontRef idx="minor">
            <a:schemeClr val="dk1"/>
          </a:fontRef>
        </p:style>
        <p:txBody>
          <a:bodyPr vert="horz" wrap="square" lIns="91440" tIns="45720" rIns="91440" bIns="45720" rtlCol="0">
            <a:noAutofit/>
          </a:bodyPr>
          <a:lstStyle/>
          <a:p>
            <a:pPr marL="0" indent="0" algn="ctr">
              <a:spcAft>
                <a:spcPts val="600"/>
              </a:spcAft>
              <a:buClr>
                <a:srgbClr val="FF9900"/>
              </a:buClr>
              <a:buSzPct val="75000"/>
              <a:buFont typeface="Wingdings" panose="05000000000000000000" pitchFamily="2" charset="2"/>
              <a:buNone/>
            </a:pPr>
            <a:r>
              <a:rPr lang="en-US" dirty="0">
                <a:solidFill>
                  <a:schemeClr val="tx1"/>
                </a:solidFill>
                <a:latin typeface="Amazon Ember Light" charset="0"/>
                <a:ea typeface="Amazon Ember Light" charset="0"/>
                <a:cs typeface="Amazon Ember Light" charset="0"/>
              </a:rPr>
              <a:t>Data center investment </a:t>
            </a:r>
            <a:br>
              <a:rPr lang="en-US" dirty="0">
                <a:solidFill>
                  <a:schemeClr val="tx1"/>
                </a:solidFill>
                <a:latin typeface="Amazon Ember Light" charset="0"/>
                <a:ea typeface="Amazon Ember Light" charset="0"/>
                <a:cs typeface="Amazon Ember Light" charset="0"/>
              </a:rPr>
            </a:br>
            <a:r>
              <a:rPr lang="en-US" dirty="0">
                <a:solidFill>
                  <a:schemeClr val="tx1"/>
                </a:solidFill>
                <a:latin typeface="Amazon Ember Light" charset="0"/>
                <a:ea typeface="Amazon Ember Light" charset="0"/>
                <a:cs typeface="Amazon Ember Light" charset="0"/>
              </a:rPr>
              <a:t>based on forecast</a:t>
            </a:r>
          </a:p>
        </p:txBody>
      </p:sp>
      <p:pic>
        <p:nvPicPr>
          <p:cNvPr id="5" name="Picture 4" descr="Stop watch."/>
          <p:cNvPicPr>
            <a:picLocks noChangeAspect="1"/>
          </p:cNvPicPr>
          <p:nvPr/>
        </p:nvPicPr>
        <p:blipFill>
          <a:blip r:embed="rId5"/>
          <a:stretch>
            <a:fillRect/>
          </a:stretch>
        </p:blipFill>
        <p:spPr>
          <a:xfrm>
            <a:off x="7725605" y="1713845"/>
            <a:ext cx="2318279" cy="2787729"/>
          </a:xfrm>
          <a:prstGeom prst="rect">
            <a:avLst/>
          </a:prstGeom>
        </p:spPr>
      </p:pic>
      <p:sp>
        <p:nvSpPr>
          <p:cNvPr id="33" name="Content Placeholder 19"/>
          <p:cNvSpPr txBox="1">
            <a:spLocks/>
          </p:cNvSpPr>
          <p:nvPr/>
        </p:nvSpPr>
        <p:spPr>
          <a:xfrm>
            <a:off x="6866456" y="4657882"/>
            <a:ext cx="4220644" cy="942369"/>
          </a:xfrm>
          <a:prstGeom prst="rect">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vert="horz" wrap="square" lIns="91440" tIns="45720" rIns="91440" bIns="45720" rtlCol="0">
            <a:noAutofit/>
          </a:bodyPr>
          <a:lstStyle>
            <a:lvl1pPr marR="0" indent="0" algn="ctr" defTabSz="914400" fontAlgn="auto">
              <a:lnSpc>
                <a:spcPct val="90000"/>
              </a:lnSpc>
              <a:spcBef>
                <a:spcPts val="1000"/>
              </a:spcBef>
              <a:spcAft>
                <a:spcPts val="600"/>
              </a:spcAft>
              <a:buClr>
                <a:srgbClr val="FF9900"/>
              </a:buClr>
              <a:buSzPct val="75000"/>
              <a:buFont typeface="Wingdings" panose="05000000000000000000" pitchFamily="2" charset="2"/>
              <a:buNone/>
              <a:tabLst/>
              <a:defRPr sz="2800" b="0" spc="0" baseline="0">
                <a:solidFill>
                  <a:schemeClr val="tx1"/>
                </a:solidFill>
                <a:latin typeface="Amazon Ember Light" charset="0"/>
                <a:ea typeface="Amazon Ember Light" charset="0"/>
                <a:cs typeface="Amazon Ember Light" charset="0"/>
              </a:defRPr>
            </a:lvl1pPr>
            <a:lvl2pPr marL="336143" marR="0" indent="0" defTabSz="914362" fontAlgn="auto">
              <a:lnSpc>
                <a:spcPct val="90000"/>
              </a:lnSpc>
              <a:spcBef>
                <a:spcPts val="500"/>
              </a:spcBef>
              <a:spcAft>
                <a:spcPts val="0"/>
              </a:spcAft>
              <a:buClrTx/>
              <a:buSzPct val="90000"/>
              <a:buFont typeface="Arial" pitchFamily="34" charset="0"/>
              <a:buNone/>
              <a:tabLst/>
              <a:defRPr sz="2000" spc="0" baseline="0"/>
            </a:lvl2pPr>
            <a:lvl3pPr marL="560238" marR="0" indent="0" defTabSz="914362" fontAlgn="auto">
              <a:lnSpc>
                <a:spcPct val="90000"/>
              </a:lnSpc>
              <a:spcBef>
                <a:spcPts val="500"/>
              </a:spcBef>
              <a:spcAft>
                <a:spcPts val="0"/>
              </a:spcAft>
              <a:buClrTx/>
              <a:buSzPct val="90000"/>
              <a:buFont typeface="Arial" pitchFamily="34" charset="0"/>
              <a:buNone/>
              <a:tabLst/>
              <a:defRPr sz="2000" spc="0" baseline="0"/>
            </a:lvl3pPr>
            <a:lvl4pPr marL="784334" marR="0" indent="0" defTabSz="914362" fontAlgn="auto">
              <a:lnSpc>
                <a:spcPct val="90000"/>
              </a:lnSpc>
              <a:spcBef>
                <a:spcPts val="500"/>
              </a:spcBef>
              <a:spcAft>
                <a:spcPts val="0"/>
              </a:spcAft>
              <a:buClrTx/>
              <a:buSzPct val="90000"/>
              <a:buFont typeface="Arial" pitchFamily="34" charset="0"/>
              <a:buNone/>
              <a:tabLst/>
              <a:defRPr sz="1667" spc="0" baseline="0"/>
            </a:lvl4pPr>
            <a:lvl5pPr marL="1008429" marR="0" indent="0" defTabSz="914362" fontAlgn="auto">
              <a:lnSpc>
                <a:spcPct val="90000"/>
              </a:lnSpc>
              <a:spcBef>
                <a:spcPts val="500"/>
              </a:spcBef>
              <a:spcAft>
                <a:spcPts val="0"/>
              </a:spcAft>
              <a:buClrTx/>
              <a:buSzPct val="90000"/>
              <a:buFont typeface="Arial" pitchFamily="34" charset="0"/>
              <a:buNone/>
              <a:tabLst/>
              <a:defRPr sz="1667" spc="0" baseline="0"/>
            </a:lvl5pPr>
            <a:lvl6pPr marL="2514494" indent="-228591" defTabSz="914362">
              <a:spcBef>
                <a:spcPct val="20000"/>
              </a:spcBef>
              <a:buFont typeface="Arial" pitchFamily="34" charset="0"/>
              <a:buChar char="•"/>
              <a:defRPr sz="1961"/>
            </a:lvl6pPr>
            <a:lvl7pPr marL="2971675" indent="-228591" defTabSz="914362">
              <a:spcBef>
                <a:spcPct val="20000"/>
              </a:spcBef>
              <a:buFont typeface="Arial" pitchFamily="34" charset="0"/>
              <a:buChar char="•"/>
              <a:defRPr sz="1961"/>
            </a:lvl7pPr>
            <a:lvl8pPr marL="3428856" indent="-228591" defTabSz="914362">
              <a:spcBef>
                <a:spcPct val="20000"/>
              </a:spcBef>
              <a:buFont typeface="Arial" pitchFamily="34" charset="0"/>
              <a:buChar char="•"/>
              <a:defRPr sz="1961"/>
            </a:lvl8pPr>
            <a:lvl9pPr marL="3886038" indent="-228591" defTabSz="914362">
              <a:spcBef>
                <a:spcPct val="20000"/>
              </a:spcBef>
              <a:buFont typeface="Arial" pitchFamily="34" charset="0"/>
              <a:buChar char="•"/>
              <a:defRPr sz="1961"/>
            </a:lvl9pPr>
          </a:lstStyle>
          <a:p>
            <a:r>
              <a:rPr lang="en-US" dirty="0"/>
              <a:t>Pay only for the amount </a:t>
            </a:r>
            <a:br>
              <a:rPr lang="en-US" dirty="0"/>
            </a:br>
            <a:r>
              <a:rPr lang="en-US" dirty="0"/>
              <a:t>you consume</a:t>
            </a:r>
          </a:p>
        </p:txBody>
      </p:sp>
      <p:sp>
        <p:nvSpPr>
          <p:cNvPr id="4" name="Footer Placeholder 3">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9" name="Slide Number Placeholder 8">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15</a:t>
            </a:fld>
            <a:endParaRPr lang="en-US" dirty="0"/>
          </a:p>
        </p:txBody>
      </p:sp>
    </p:spTree>
    <p:custDataLst>
      <p:tags r:id="rId1"/>
    </p:custDataLst>
    <p:extLst>
      <p:ext uri="{BB962C8B-B14F-4D97-AF65-F5344CB8AC3E}">
        <p14:creationId xmlns:p14="http://schemas.microsoft.com/office/powerpoint/2010/main" val="2379229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Massive economies of scale</a:t>
            </a:r>
          </a:p>
        </p:txBody>
      </p:sp>
      <p:sp>
        <p:nvSpPr>
          <p:cNvPr id="11" name="TextBox 10">
            <a:extLst>
              <a:ext uri="{FF2B5EF4-FFF2-40B4-BE49-F238E27FC236}">
                <a16:creationId xmlns:a16="http://schemas.microsoft.com/office/drawing/2014/main" id="{832D0C5A-2561-4872-B265-F31C8F633E81}"/>
              </a:ext>
            </a:extLst>
          </p:cNvPr>
          <p:cNvSpPr txBox="1"/>
          <p:nvPr/>
        </p:nvSpPr>
        <p:spPr>
          <a:xfrm>
            <a:off x="813945" y="1311015"/>
            <a:ext cx="10564110" cy="954107"/>
          </a:xfrm>
          <a:prstGeom prst="rect">
            <a:avLst/>
          </a:prstGeom>
          <a:noFill/>
        </p:spPr>
        <p:txBody>
          <a:bodyPr wrap="none" rtlCol="0">
            <a:spAutoFit/>
          </a:bodyPr>
          <a:lstStyle/>
          <a:p>
            <a:pPr algn="ct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Because of aggregate usage from all customers, AWS can achieve </a:t>
            </a:r>
            <a:b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higher economies of scale and pass savings on to customers.</a:t>
            </a:r>
          </a:p>
        </p:txBody>
      </p:sp>
      <p:grpSp>
        <p:nvGrpSpPr>
          <p:cNvPr id="4" name="Group 3">
            <a:extLst>
              <a:ext uri="{FF2B5EF4-FFF2-40B4-BE49-F238E27FC236}">
                <a16:creationId xmlns:a16="http://schemas.microsoft.com/office/drawing/2014/main" id="{5B033288-9558-4D21-9839-BF0153BCF73C}"/>
              </a:ext>
              <a:ext uri="{C183D7F6-B498-43B3-948B-1728B52AA6E4}">
                <adec:decorative xmlns:adec="http://schemas.microsoft.com/office/drawing/2017/decorative" val="1"/>
              </a:ext>
            </a:extLst>
          </p:cNvPr>
          <p:cNvGrpSpPr/>
          <p:nvPr/>
        </p:nvGrpSpPr>
        <p:grpSpPr>
          <a:xfrm>
            <a:off x="1852172" y="2891321"/>
            <a:ext cx="3702948" cy="2946625"/>
            <a:chOff x="1852172" y="2891321"/>
            <a:chExt cx="3702948" cy="2946625"/>
          </a:xfrm>
        </p:grpSpPr>
        <p:sp>
          <p:nvSpPr>
            <p:cNvPr id="17" name="Rectangle 16">
              <a:extLst>
                <a:ext uri="{FF2B5EF4-FFF2-40B4-BE49-F238E27FC236}">
                  <a16:creationId xmlns:a16="http://schemas.microsoft.com/office/drawing/2014/main" id="{CD792260-E20D-D048-9DB0-9B1D4017BF0D}"/>
                </a:ext>
              </a:extLst>
            </p:cNvPr>
            <p:cNvSpPr/>
            <p:nvPr/>
          </p:nvSpPr>
          <p:spPr>
            <a:xfrm>
              <a:off x="1852172" y="2891321"/>
              <a:ext cx="3702948" cy="2946625"/>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800" dirty="0">
                  <a:solidFill>
                    <a:schemeClr val="tx1"/>
                  </a:solidFill>
                </a:rPr>
                <a:t>AWS Cloud</a:t>
              </a:r>
            </a:p>
          </p:txBody>
        </p:sp>
        <p:sp>
          <p:nvSpPr>
            <p:cNvPr id="10" name="TextBox 9"/>
            <p:cNvSpPr txBox="1"/>
            <p:nvPr/>
          </p:nvSpPr>
          <p:spPr>
            <a:xfrm>
              <a:off x="2245555" y="4133801"/>
              <a:ext cx="2916183" cy="461665"/>
            </a:xfrm>
            <a:prstGeom prst="rect">
              <a:avLst/>
            </a:prstGeom>
            <a:noFill/>
          </p:spPr>
          <p:txBody>
            <a:bodyPr wrap="none" rtlCol="0">
              <a:spAutoFit/>
            </a:bodyPr>
            <a:lstStyle/>
            <a:p>
              <a:r>
                <a:rPr lang="en-US" sz="2400" b="1" dirty="0">
                  <a:latin typeface="Amazon Ember" panose="02000000000000000000" pitchFamily="2" charset="0"/>
                  <a:ea typeface="Amazon Ember" panose="02000000000000000000" pitchFamily="2" charset="0"/>
                </a:rPr>
                <a:t>Economies of scale</a:t>
              </a:r>
            </a:p>
          </p:txBody>
        </p:sp>
        <p:pic>
          <p:nvPicPr>
            <p:cNvPr id="18" name="Graphic 17">
              <a:extLst>
                <a:ext uri="{FF2B5EF4-FFF2-40B4-BE49-F238E27FC236}">
                  <a16:creationId xmlns:a16="http://schemas.microsoft.com/office/drawing/2014/main" id="{79D7682D-F13B-4324-95F3-7A058BD7126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52172" y="2891321"/>
              <a:ext cx="548640" cy="548640"/>
            </a:xfrm>
            <a:prstGeom prst="rect">
              <a:avLst/>
            </a:prstGeom>
          </p:spPr>
        </p:pic>
      </p:grpSp>
      <p:sp>
        <p:nvSpPr>
          <p:cNvPr id="14" name="TextBox 13"/>
          <p:cNvSpPr txBox="1"/>
          <p:nvPr/>
        </p:nvSpPr>
        <p:spPr>
          <a:xfrm>
            <a:off x="6044887" y="4084419"/>
            <a:ext cx="1109599" cy="400110"/>
          </a:xfrm>
          <a:prstGeom prst="rect">
            <a:avLst/>
          </a:prstGeom>
          <a:noFill/>
        </p:spPr>
        <p:txBody>
          <a:bodyPr wrap="none" rtlCol="0">
            <a:spAutoFit/>
          </a:bodyPr>
          <a:lstStyle>
            <a:defPPr>
              <a:defRPr lang="en-US"/>
            </a:defPPr>
            <a:lvl1pPr>
              <a:defRPr b="1">
                <a:latin typeface="Amazon Ember" panose="02000000000000000000" pitchFamily="2" charset="0"/>
                <a:ea typeface="Amazon Ember" panose="02000000000000000000" pitchFamily="2" charset="0"/>
              </a:defRPr>
            </a:lvl1pPr>
          </a:lstStyle>
          <a:p>
            <a:r>
              <a:rPr lang="en-US" sz="2000" dirty="0"/>
              <a:t>Savings</a:t>
            </a:r>
            <a:endParaRPr lang="en-US" dirty="0"/>
          </a:p>
        </p:txBody>
      </p:sp>
      <p:cxnSp>
        <p:nvCxnSpPr>
          <p:cNvPr id="13" name="Straight Arrow Connector 12" descr="Right-pointing arrow showing savings that are passed on to customer from AWS economies of scale."/>
          <p:cNvCxnSpPr/>
          <p:nvPr/>
        </p:nvCxnSpPr>
        <p:spPr>
          <a:xfrm>
            <a:off x="5614131" y="4436201"/>
            <a:ext cx="17899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descr="You pay only for the services you use.">
            <a:extLst>
              <a:ext uri="{FF2B5EF4-FFF2-40B4-BE49-F238E27FC236}">
                <a16:creationId xmlns:a16="http://schemas.microsoft.com/office/drawing/2014/main" id="{F196ADCD-E1AA-4D99-B623-0B983E9CBE57}"/>
              </a:ext>
            </a:extLst>
          </p:cNvPr>
          <p:cNvGrpSpPr/>
          <p:nvPr/>
        </p:nvGrpSpPr>
        <p:grpSpPr>
          <a:xfrm>
            <a:off x="7559031" y="2886997"/>
            <a:ext cx="4215331" cy="3488311"/>
            <a:chOff x="7559031" y="2886997"/>
            <a:chExt cx="4215331" cy="3488311"/>
          </a:xfrm>
        </p:grpSpPr>
        <p:pic>
          <p:nvPicPr>
            <p:cNvPr id="3" name="Picture 2" descr="Outline of a person.">
              <a:extLst>
                <a:ext uri="{C183D7F6-B498-43B3-948B-1728B52AA6E4}">
                  <adec:decorative xmlns:adec="http://schemas.microsoft.com/office/drawing/2017/decorative" val="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86861" y="3787807"/>
              <a:ext cx="2587501" cy="2587501"/>
            </a:xfrm>
            <a:prstGeom prst="rect">
              <a:avLst/>
            </a:prstGeom>
          </p:spPr>
        </p:pic>
        <p:pic>
          <p:nvPicPr>
            <p:cNvPr id="15" name="Picture 14" descr="Bill showing line items of services used and the total.">
              <a:extLst>
                <a:ext uri="{C183D7F6-B498-43B3-948B-1728B52AA6E4}">
                  <adec:decorative xmlns:adec="http://schemas.microsoft.com/office/drawing/2017/decorative" val="0"/>
                </a:ext>
              </a:extLst>
            </p:cNvPr>
            <p:cNvPicPr>
              <a:picLocks noChangeAspect="1"/>
            </p:cNvPicPr>
            <p:nvPr/>
          </p:nvPicPr>
          <p:blipFill>
            <a:blip r:embed="rId7"/>
            <a:stretch>
              <a:fillRect/>
            </a:stretch>
          </p:blipFill>
          <p:spPr>
            <a:xfrm rot="900000">
              <a:off x="7559031" y="2886997"/>
              <a:ext cx="2177127" cy="2715471"/>
            </a:xfrm>
            <a:prstGeom prst="rect">
              <a:avLst/>
            </a:prstGeom>
            <a:ln>
              <a:solidFill>
                <a:schemeClr val="tx1"/>
              </a:solidFill>
            </a:ln>
            <a:effectLst>
              <a:outerShdw blurRad="50800" dist="38100" dir="2700000" algn="tl" rotWithShape="0">
                <a:prstClr val="black">
                  <a:alpha val="40000"/>
                </a:prstClr>
              </a:outerShdw>
            </a:effectLst>
          </p:spPr>
        </p:pic>
        <p:pic>
          <p:nvPicPr>
            <p:cNvPr id="9" name="Picture 8">
              <a:extLst>
                <a:ext uri="{C183D7F6-B498-43B3-948B-1728B52AA6E4}">
                  <adec:decorative xmlns:adec="http://schemas.microsoft.com/office/drawing/2017/decorative" val="1"/>
                </a:ext>
              </a:extLst>
            </p:cNvPr>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rot="914300">
              <a:off x="7836943" y="4203981"/>
              <a:ext cx="1274174" cy="1274174"/>
            </a:xfrm>
            <a:prstGeom prst="rect">
              <a:avLst/>
            </a:prstGeom>
          </p:spPr>
        </p:pic>
      </p:grpSp>
      <p:sp>
        <p:nvSpPr>
          <p:cNvPr id="5" name="Footer Placeholder 4">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7" name="Slide Number Placeholder 6">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16</a:t>
            </a:fld>
            <a:endParaRPr lang="en-US" dirty="0"/>
          </a:p>
        </p:txBody>
      </p:sp>
    </p:spTree>
    <p:custDataLst>
      <p:tags r:id="rId1"/>
    </p:custDataLst>
    <p:extLst>
      <p:ext uri="{BB962C8B-B14F-4D97-AF65-F5344CB8AC3E}">
        <p14:creationId xmlns:p14="http://schemas.microsoft.com/office/powerpoint/2010/main" val="7120512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r>
              <a:rPr lang="en-US" dirty="0"/>
              <a:t>Stop guessing capacity</a:t>
            </a:r>
          </a:p>
        </p:txBody>
      </p:sp>
      <p:grpSp>
        <p:nvGrpSpPr>
          <p:cNvPr id="4" name="Group 3" descr="Illustration of idle servers due to overestimated capacity."/>
          <p:cNvGrpSpPr/>
          <p:nvPr/>
        </p:nvGrpSpPr>
        <p:grpSpPr>
          <a:xfrm>
            <a:off x="439946" y="2370922"/>
            <a:ext cx="3172317" cy="2194560"/>
            <a:chOff x="439946" y="2150199"/>
            <a:chExt cx="3172317" cy="2194560"/>
          </a:xfrm>
        </p:grpSpPr>
        <p:pic>
          <p:nvPicPr>
            <p:cNvPr id="6" name="Picture 5" descr="Cartoon of servers."/>
            <p:cNvPicPr>
              <a:picLocks noChangeAspect="1"/>
            </p:cNvPicPr>
            <p:nvPr/>
          </p:nvPicPr>
          <p:blipFill>
            <a:blip r:embed="rId4"/>
            <a:stretch>
              <a:fillRect/>
            </a:stretch>
          </p:blipFill>
          <p:spPr>
            <a:xfrm>
              <a:off x="830370" y="2150199"/>
              <a:ext cx="2781893" cy="2194560"/>
            </a:xfrm>
            <a:prstGeom prst="rect">
              <a:avLst/>
            </a:prstGeom>
          </p:spPr>
        </p:pic>
        <p:pic>
          <p:nvPicPr>
            <p:cNvPr id="3" name="Picture 2" descr="A thermometer showing a cold temperature."/>
            <p:cNvPicPr>
              <a:picLocks noChangeAspect="1"/>
            </p:cNvPicPr>
            <p:nvPr/>
          </p:nvPicPr>
          <p:blipFill>
            <a:blip r:embed="rId5"/>
            <a:stretch>
              <a:fillRect/>
            </a:stretch>
          </p:blipFill>
          <p:spPr>
            <a:xfrm>
              <a:off x="439946" y="2463631"/>
              <a:ext cx="1567696" cy="1567696"/>
            </a:xfrm>
            <a:prstGeom prst="rect">
              <a:avLst/>
            </a:prstGeom>
          </p:spPr>
        </p:pic>
      </p:grpSp>
      <p:sp>
        <p:nvSpPr>
          <p:cNvPr id="20" name="Content Placeholder 19"/>
          <p:cNvSpPr>
            <a:spLocks noGrp="1"/>
          </p:cNvSpPr>
          <p:nvPr>
            <p:ph idx="4294967295"/>
          </p:nvPr>
        </p:nvSpPr>
        <p:spPr>
          <a:xfrm>
            <a:off x="763991" y="4573648"/>
            <a:ext cx="2914650" cy="942975"/>
          </a:xfrm>
          <a:solidFill>
            <a:schemeClr val="bg1"/>
          </a:solidFill>
          <a:ln>
            <a:noFill/>
          </a:ln>
          <a:effectLst/>
        </p:spPr>
        <p:style>
          <a:lnRef idx="2">
            <a:schemeClr val="dk1"/>
          </a:lnRef>
          <a:fillRef idx="1">
            <a:schemeClr val="lt1"/>
          </a:fillRef>
          <a:effectRef idx="0">
            <a:schemeClr val="dk1"/>
          </a:effectRef>
          <a:fontRef idx="minor">
            <a:schemeClr val="dk1"/>
          </a:fontRef>
        </p:style>
        <p:txBody>
          <a:bodyPr vert="horz" wrap="square" lIns="91440" tIns="45720" rIns="91440" bIns="45720" rtlCol="0">
            <a:normAutofit/>
          </a:bodyPr>
          <a:lstStyle/>
          <a:p>
            <a:pPr marL="0" indent="0" algn="ctr">
              <a:spcAft>
                <a:spcPts val="600"/>
              </a:spcAft>
              <a:buClr>
                <a:srgbClr val="FF9900"/>
              </a:buClr>
              <a:buSzPct val="75000"/>
              <a:buFont typeface="Wingdings" panose="05000000000000000000" pitchFamily="2" charset="2"/>
              <a:buNone/>
            </a:pPr>
            <a:r>
              <a:rPr lang="en-US" dirty="0">
                <a:solidFill>
                  <a:schemeClr val="tx1"/>
                </a:solidFill>
                <a:latin typeface="Amazon Ember Light" charset="0"/>
                <a:ea typeface="Amazon Ember Light" charset="0"/>
                <a:cs typeface="Amazon Ember Light" charset="0"/>
              </a:rPr>
              <a:t>Overestimated </a:t>
            </a:r>
            <a:br>
              <a:rPr lang="en-US" dirty="0">
                <a:solidFill>
                  <a:schemeClr val="tx1"/>
                </a:solidFill>
                <a:latin typeface="Amazon Ember Light" charset="0"/>
                <a:ea typeface="Amazon Ember Light" charset="0"/>
                <a:cs typeface="Amazon Ember Light" charset="0"/>
              </a:rPr>
            </a:br>
            <a:r>
              <a:rPr lang="en-US" dirty="0">
                <a:solidFill>
                  <a:schemeClr val="tx1"/>
                </a:solidFill>
                <a:latin typeface="Amazon Ember Light" charset="0"/>
                <a:ea typeface="Amazon Ember Light" charset="0"/>
                <a:cs typeface="Amazon Ember Light" charset="0"/>
              </a:rPr>
              <a:t>server capacity</a:t>
            </a:r>
          </a:p>
        </p:txBody>
      </p:sp>
      <p:pic>
        <p:nvPicPr>
          <p:cNvPr id="2" name="Picture 1" descr="Cartoon of hot servers and a thermometer showing a hot temperature."/>
          <p:cNvPicPr>
            <a:picLocks noChangeAspect="1"/>
          </p:cNvPicPr>
          <p:nvPr/>
        </p:nvPicPr>
        <p:blipFill>
          <a:blip r:embed="rId6"/>
          <a:stretch>
            <a:fillRect/>
          </a:stretch>
        </p:blipFill>
        <p:spPr>
          <a:xfrm>
            <a:off x="4062627" y="1698152"/>
            <a:ext cx="2802518" cy="2910462"/>
          </a:xfrm>
          <a:prstGeom prst="rect">
            <a:avLst/>
          </a:prstGeom>
        </p:spPr>
      </p:pic>
      <p:sp>
        <p:nvSpPr>
          <p:cNvPr id="13" name="Content Placeholder 19"/>
          <p:cNvSpPr txBox="1">
            <a:spLocks/>
          </p:cNvSpPr>
          <p:nvPr/>
        </p:nvSpPr>
        <p:spPr>
          <a:xfrm>
            <a:off x="3949870" y="4574411"/>
            <a:ext cx="2915275" cy="942369"/>
          </a:xfrm>
          <a:prstGeom prst="rect">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vert="horz" wrap="square" lIns="91440" tIns="45720" rIns="91440" bIns="45720" rtlCol="0">
            <a:normAutofit/>
          </a:bodyPr>
          <a:lstStyle>
            <a:lvl1pPr marR="0" indent="0" algn="ctr" defTabSz="914400" fontAlgn="auto">
              <a:lnSpc>
                <a:spcPct val="90000"/>
              </a:lnSpc>
              <a:spcBef>
                <a:spcPts val="1000"/>
              </a:spcBef>
              <a:spcAft>
                <a:spcPts val="600"/>
              </a:spcAft>
              <a:buClr>
                <a:srgbClr val="FF9900"/>
              </a:buClr>
              <a:buSzPct val="75000"/>
              <a:buFont typeface="Wingdings" panose="05000000000000000000" pitchFamily="2" charset="2"/>
              <a:buNone/>
              <a:tabLst/>
              <a:defRPr sz="2800" b="0" spc="0" baseline="0">
                <a:solidFill>
                  <a:schemeClr val="tx1"/>
                </a:solidFill>
                <a:latin typeface="Amazon Ember Light" charset="0"/>
                <a:ea typeface="Amazon Ember Light" charset="0"/>
                <a:cs typeface="Amazon Ember Light" charset="0"/>
              </a:defRPr>
            </a:lvl1pPr>
            <a:lvl2pPr marL="336143" marR="0" indent="0" defTabSz="914362" fontAlgn="auto">
              <a:lnSpc>
                <a:spcPct val="90000"/>
              </a:lnSpc>
              <a:spcBef>
                <a:spcPts val="500"/>
              </a:spcBef>
              <a:spcAft>
                <a:spcPts val="0"/>
              </a:spcAft>
              <a:buClrTx/>
              <a:buSzPct val="90000"/>
              <a:buFont typeface="Arial" pitchFamily="34" charset="0"/>
              <a:buNone/>
              <a:tabLst/>
              <a:defRPr sz="2000" spc="0" baseline="0"/>
            </a:lvl2pPr>
            <a:lvl3pPr marL="560238" marR="0" indent="0" defTabSz="914362" fontAlgn="auto">
              <a:lnSpc>
                <a:spcPct val="90000"/>
              </a:lnSpc>
              <a:spcBef>
                <a:spcPts val="500"/>
              </a:spcBef>
              <a:spcAft>
                <a:spcPts val="0"/>
              </a:spcAft>
              <a:buClrTx/>
              <a:buSzPct val="90000"/>
              <a:buFont typeface="Arial" pitchFamily="34" charset="0"/>
              <a:buNone/>
              <a:tabLst/>
              <a:defRPr sz="2000" spc="0" baseline="0"/>
            </a:lvl3pPr>
            <a:lvl4pPr marL="784334" marR="0" indent="0" defTabSz="914362" fontAlgn="auto">
              <a:lnSpc>
                <a:spcPct val="90000"/>
              </a:lnSpc>
              <a:spcBef>
                <a:spcPts val="500"/>
              </a:spcBef>
              <a:spcAft>
                <a:spcPts val="0"/>
              </a:spcAft>
              <a:buClrTx/>
              <a:buSzPct val="90000"/>
              <a:buFont typeface="Arial" pitchFamily="34" charset="0"/>
              <a:buNone/>
              <a:tabLst/>
              <a:defRPr sz="1667" spc="0" baseline="0"/>
            </a:lvl4pPr>
            <a:lvl5pPr marL="1008429" marR="0" indent="0" defTabSz="914362" fontAlgn="auto">
              <a:lnSpc>
                <a:spcPct val="90000"/>
              </a:lnSpc>
              <a:spcBef>
                <a:spcPts val="500"/>
              </a:spcBef>
              <a:spcAft>
                <a:spcPts val="0"/>
              </a:spcAft>
              <a:buClrTx/>
              <a:buSzPct val="90000"/>
              <a:buFont typeface="Arial" pitchFamily="34" charset="0"/>
              <a:buNone/>
              <a:tabLst/>
              <a:defRPr sz="1667" spc="0" baseline="0"/>
            </a:lvl5pPr>
            <a:lvl6pPr marL="2514494" indent="-228591" defTabSz="914362">
              <a:spcBef>
                <a:spcPct val="20000"/>
              </a:spcBef>
              <a:buFont typeface="Arial" pitchFamily="34" charset="0"/>
              <a:buChar char="•"/>
              <a:defRPr sz="1961"/>
            </a:lvl6pPr>
            <a:lvl7pPr marL="2971675" indent="-228591" defTabSz="914362">
              <a:spcBef>
                <a:spcPct val="20000"/>
              </a:spcBef>
              <a:buFont typeface="Arial" pitchFamily="34" charset="0"/>
              <a:buChar char="•"/>
              <a:defRPr sz="1961"/>
            </a:lvl7pPr>
            <a:lvl8pPr marL="3428856" indent="-228591" defTabSz="914362">
              <a:spcBef>
                <a:spcPct val="20000"/>
              </a:spcBef>
              <a:buFont typeface="Arial" pitchFamily="34" charset="0"/>
              <a:buChar char="•"/>
              <a:defRPr sz="1961"/>
            </a:lvl8pPr>
            <a:lvl9pPr marL="3886038" indent="-228591" defTabSz="914362">
              <a:spcBef>
                <a:spcPct val="20000"/>
              </a:spcBef>
              <a:buFont typeface="Arial" pitchFamily="34" charset="0"/>
              <a:buChar char="•"/>
              <a:defRPr sz="1961"/>
            </a:lvl9pPr>
          </a:lstStyle>
          <a:p>
            <a:r>
              <a:rPr lang="en-US" dirty="0"/>
              <a:t>Underestimated </a:t>
            </a:r>
            <a:br>
              <a:rPr lang="en-US" dirty="0"/>
            </a:br>
            <a:r>
              <a:rPr lang="en-US" dirty="0"/>
              <a:t>server capacity</a:t>
            </a:r>
          </a:p>
        </p:txBody>
      </p:sp>
      <p:grpSp>
        <p:nvGrpSpPr>
          <p:cNvPr id="11" name="Group 10" descr="instances running over time tracks with application demand over time.">
            <a:extLst>
              <a:ext uri="{FF2B5EF4-FFF2-40B4-BE49-F238E27FC236}">
                <a16:creationId xmlns:a16="http://schemas.microsoft.com/office/drawing/2014/main" id="{C16C7A5E-11A3-4D88-A672-F0F5DF9E6267}"/>
              </a:ext>
            </a:extLst>
          </p:cNvPr>
          <p:cNvGrpSpPr/>
          <p:nvPr/>
        </p:nvGrpSpPr>
        <p:grpSpPr>
          <a:xfrm>
            <a:off x="7839814" y="1781549"/>
            <a:ext cx="3418390" cy="2423767"/>
            <a:chOff x="7839814" y="1781549"/>
            <a:chExt cx="3418390" cy="2423767"/>
          </a:xfrm>
        </p:grpSpPr>
        <p:pic>
          <p:nvPicPr>
            <p:cNvPr id="9" name="Picture 8" descr="Plot showing that the number of instances running over time tracks with application demand."/>
            <p:cNvPicPr>
              <a:picLocks noChangeAspect="1"/>
            </p:cNvPicPr>
            <p:nvPr/>
          </p:nvPicPr>
          <p:blipFill rotWithShape="1">
            <a:blip r:embed="rId7">
              <a:extLst>
                <a:ext uri="{28A0092B-C50C-407E-A947-70E740481C1C}">
                  <a14:useLocalDpi xmlns:a14="http://schemas.microsoft.com/office/drawing/2010/main" val="0"/>
                </a:ext>
              </a:extLst>
            </a:blip>
            <a:srcRect b="8460"/>
            <a:stretch/>
          </p:blipFill>
          <p:spPr>
            <a:xfrm>
              <a:off x="7839814" y="2011017"/>
              <a:ext cx="3265990" cy="2194299"/>
            </a:xfrm>
            <a:prstGeom prst="rect">
              <a:avLst/>
            </a:prstGeom>
          </p:spPr>
        </p:pic>
        <p:pic>
          <p:nvPicPr>
            <p:cNvPr id="8" name="Picture 7" descr="Chart showing that instances running over time tracks with application demand over tim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80462" y="1781549"/>
              <a:ext cx="3177742" cy="2376758"/>
            </a:xfrm>
            <a:prstGeom prst="rect">
              <a:avLst/>
            </a:prstGeom>
          </p:spPr>
        </p:pic>
      </p:grpSp>
      <p:sp>
        <p:nvSpPr>
          <p:cNvPr id="14" name="Content Placeholder 19"/>
          <p:cNvSpPr txBox="1">
            <a:spLocks/>
          </p:cNvSpPr>
          <p:nvPr/>
        </p:nvSpPr>
        <p:spPr>
          <a:xfrm>
            <a:off x="8090292" y="4565482"/>
            <a:ext cx="2915275" cy="942369"/>
          </a:xfrm>
          <a:prstGeom prst="rect">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vert="horz" wrap="square" lIns="91440" tIns="45720" rIns="91440" bIns="45720" rtlCol="0">
            <a:normAutofit/>
          </a:bodyPr>
          <a:lstStyle>
            <a:lvl1pPr marR="0" indent="0" algn="ctr" defTabSz="914400" fontAlgn="auto">
              <a:lnSpc>
                <a:spcPct val="90000"/>
              </a:lnSpc>
              <a:spcBef>
                <a:spcPts val="1000"/>
              </a:spcBef>
              <a:spcAft>
                <a:spcPts val="600"/>
              </a:spcAft>
              <a:buClr>
                <a:srgbClr val="FF9900"/>
              </a:buClr>
              <a:buSzPct val="75000"/>
              <a:buFont typeface="Wingdings" panose="05000000000000000000" pitchFamily="2" charset="2"/>
              <a:buNone/>
              <a:tabLst/>
              <a:defRPr sz="2800" b="0" spc="0" baseline="0">
                <a:solidFill>
                  <a:schemeClr val="tx1"/>
                </a:solidFill>
                <a:latin typeface="Amazon Ember Light" charset="0"/>
                <a:ea typeface="Amazon Ember Light" charset="0"/>
                <a:cs typeface="Amazon Ember Light" charset="0"/>
              </a:defRPr>
            </a:lvl1pPr>
            <a:lvl2pPr marL="336143" marR="0" indent="0" defTabSz="914362" fontAlgn="auto">
              <a:lnSpc>
                <a:spcPct val="90000"/>
              </a:lnSpc>
              <a:spcBef>
                <a:spcPts val="500"/>
              </a:spcBef>
              <a:spcAft>
                <a:spcPts val="0"/>
              </a:spcAft>
              <a:buClrTx/>
              <a:buSzPct val="90000"/>
              <a:buFont typeface="Arial" pitchFamily="34" charset="0"/>
              <a:buNone/>
              <a:tabLst/>
              <a:defRPr sz="2000" spc="0" baseline="0"/>
            </a:lvl2pPr>
            <a:lvl3pPr marL="560238" marR="0" indent="0" defTabSz="914362" fontAlgn="auto">
              <a:lnSpc>
                <a:spcPct val="90000"/>
              </a:lnSpc>
              <a:spcBef>
                <a:spcPts val="500"/>
              </a:spcBef>
              <a:spcAft>
                <a:spcPts val="0"/>
              </a:spcAft>
              <a:buClrTx/>
              <a:buSzPct val="90000"/>
              <a:buFont typeface="Arial" pitchFamily="34" charset="0"/>
              <a:buNone/>
              <a:tabLst/>
              <a:defRPr sz="2000" spc="0" baseline="0"/>
            </a:lvl3pPr>
            <a:lvl4pPr marL="784334" marR="0" indent="0" defTabSz="914362" fontAlgn="auto">
              <a:lnSpc>
                <a:spcPct val="90000"/>
              </a:lnSpc>
              <a:spcBef>
                <a:spcPts val="500"/>
              </a:spcBef>
              <a:spcAft>
                <a:spcPts val="0"/>
              </a:spcAft>
              <a:buClrTx/>
              <a:buSzPct val="90000"/>
              <a:buFont typeface="Arial" pitchFamily="34" charset="0"/>
              <a:buNone/>
              <a:tabLst/>
              <a:defRPr sz="1667" spc="0" baseline="0"/>
            </a:lvl4pPr>
            <a:lvl5pPr marL="1008429" marR="0" indent="0" defTabSz="914362" fontAlgn="auto">
              <a:lnSpc>
                <a:spcPct val="90000"/>
              </a:lnSpc>
              <a:spcBef>
                <a:spcPts val="500"/>
              </a:spcBef>
              <a:spcAft>
                <a:spcPts val="0"/>
              </a:spcAft>
              <a:buClrTx/>
              <a:buSzPct val="90000"/>
              <a:buFont typeface="Arial" pitchFamily="34" charset="0"/>
              <a:buNone/>
              <a:tabLst/>
              <a:defRPr sz="1667" spc="0" baseline="0"/>
            </a:lvl5pPr>
            <a:lvl6pPr marL="2514494" indent="-228591" defTabSz="914362">
              <a:spcBef>
                <a:spcPct val="20000"/>
              </a:spcBef>
              <a:buFont typeface="Arial" pitchFamily="34" charset="0"/>
              <a:buChar char="•"/>
              <a:defRPr sz="1961"/>
            </a:lvl6pPr>
            <a:lvl7pPr marL="2971675" indent="-228591" defTabSz="914362">
              <a:spcBef>
                <a:spcPct val="20000"/>
              </a:spcBef>
              <a:buFont typeface="Arial" pitchFamily="34" charset="0"/>
              <a:buChar char="•"/>
              <a:defRPr sz="1961"/>
            </a:lvl7pPr>
            <a:lvl8pPr marL="3428856" indent="-228591" defTabSz="914362">
              <a:spcBef>
                <a:spcPct val="20000"/>
              </a:spcBef>
              <a:buFont typeface="Arial" pitchFamily="34" charset="0"/>
              <a:buChar char="•"/>
              <a:defRPr sz="1961"/>
            </a:lvl8pPr>
            <a:lvl9pPr marL="3886038" indent="-228591" defTabSz="914362">
              <a:spcBef>
                <a:spcPct val="20000"/>
              </a:spcBef>
              <a:buFont typeface="Arial" pitchFamily="34" charset="0"/>
              <a:buChar char="•"/>
              <a:defRPr sz="1961"/>
            </a:lvl9pPr>
          </a:lstStyle>
          <a:p>
            <a:r>
              <a:rPr lang="en-US" dirty="0"/>
              <a:t>Scaling on demand</a:t>
            </a:r>
          </a:p>
        </p:txBody>
      </p:sp>
      <p:sp>
        <p:nvSpPr>
          <p:cNvPr id="7" name="Footer Placeholder 6">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10" name="Slide Number Placeholder 9">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17</a:t>
            </a:fld>
            <a:endParaRPr lang="en-US" dirty="0"/>
          </a:p>
        </p:txBody>
      </p:sp>
    </p:spTree>
    <p:custDataLst>
      <p:tags r:id="rId1"/>
    </p:custDataLst>
    <p:extLst>
      <p:ext uri="{BB962C8B-B14F-4D97-AF65-F5344CB8AC3E}">
        <p14:creationId xmlns:p14="http://schemas.microsoft.com/office/powerpoint/2010/main" val="19981661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Increase speed and agility</a:t>
            </a:r>
          </a:p>
        </p:txBody>
      </p:sp>
      <p:pic>
        <p:nvPicPr>
          <p:cNvPr id="5" name="Picture 4" descr="An itemized purchasing receipt."/>
          <p:cNvPicPr>
            <a:picLocks noChangeAspect="1"/>
          </p:cNvPicPr>
          <p:nvPr/>
        </p:nvPicPr>
        <p:blipFill rotWithShape="1">
          <a:blip r:embed="rId4"/>
          <a:srcRect l="3654" r="3138" b="17947"/>
          <a:stretch/>
        </p:blipFill>
        <p:spPr>
          <a:xfrm rot="20700000">
            <a:off x="1959994" y="2074288"/>
            <a:ext cx="2392426" cy="2529917"/>
          </a:xfrm>
          <a:prstGeom prst="rect">
            <a:avLst/>
          </a:prstGeom>
          <a:ln>
            <a:solidFill>
              <a:schemeClr val="tx1"/>
            </a:solidFill>
          </a:ln>
          <a:effectLst>
            <a:outerShdw blurRad="50800" dist="38100" dir="2700000" algn="tl" rotWithShape="0">
              <a:prstClr val="black">
                <a:alpha val="40000"/>
              </a:prstClr>
            </a:outerShdw>
          </a:effectLst>
        </p:spPr>
      </p:pic>
      <p:sp>
        <p:nvSpPr>
          <p:cNvPr id="20" name="Content Placeholder 19"/>
          <p:cNvSpPr>
            <a:spLocks noGrp="1"/>
          </p:cNvSpPr>
          <p:nvPr>
            <p:ph idx="4294967295"/>
          </p:nvPr>
        </p:nvSpPr>
        <p:spPr>
          <a:xfrm>
            <a:off x="809893" y="4958984"/>
            <a:ext cx="4830763" cy="941387"/>
          </a:xfrm>
          <a:noFill/>
          <a:ln>
            <a:noFill/>
          </a:ln>
          <a:effectLst/>
        </p:spPr>
        <p:style>
          <a:lnRef idx="2">
            <a:schemeClr val="dk1"/>
          </a:lnRef>
          <a:fillRef idx="1">
            <a:schemeClr val="lt1"/>
          </a:fillRef>
          <a:effectRef idx="0">
            <a:schemeClr val="dk1"/>
          </a:effectRef>
          <a:fontRef idx="minor">
            <a:schemeClr val="dk1"/>
          </a:fontRef>
        </p:style>
        <p:txBody>
          <a:bodyPr vert="horz" wrap="square" lIns="91440" tIns="45720" rIns="91440" bIns="45720" rtlCol="0">
            <a:normAutofit fontScale="92500"/>
          </a:bodyPr>
          <a:lstStyle/>
          <a:p>
            <a:pPr marL="0" indent="0" algn="ctr" defTabSz="914400">
              <a:spcBef>
                <a:spcPts val="1000"/>
              </a:spcBef>
              <a:spcAft>
                <a:spcPts val="600"/>
              </a:spcAft>
              <a:buClr>
                <a:srgbClr val="FF9900"/>
              </a:buClr>
              <a:buSzPct val="75000"/>
              <a:buNone/>
            </a:pPr>
            <a:r>
              <a:rPr lang="en-US" i="1" dirty="0">
                <a:solidFill>
                  <a:schemeClr val="tx1"/>
                </a:solidFill>
                <a:latin typeface="Amazon Ember Light" charset="0"/>
                <a:ea typeface="Amazon Ember Light" charset="0"/>
                <a:cs typeface="Amazon Ember Light" charset="0"/>
              </a:rPr>
              <a:t>Weeks</a:t>
            </a:r>
            <a:r>
              <a:rPr lang="en-US" dirty="0">
                <a:solidFill>
                  <a:schemeClr val="tx1"/>
                </a:solidFill>
                <a:latin typeface="Amazon Ember Light" charset="0"/>
                <a:ea typeface="Amazon Ember Light" charset="0"/>
                <a:cs typeface="Amazon Ember Light" charset="0"/>
              </a:rPr>
              <a:t> between wanting resources and having resources</a:t>
            </a:r>
          </a:p>
        </p:txBody>
      </p:sp>
      <p:grpSp>
        <p:nvGrpSpPr>
          <p:cNvPr id="4" name="Group 3" descr="Hand cursor on a blue button that says launch.">
            <a:extLst>
              <a:ext uri="{FF2B5EF4-FFF2-40B4-BE49-F238E27FC236}">
                <a16:creationId xmlns:a16="http://schemas.microsoft.com/office/drawing/2014/main" id="{6791E684-BE26-4136-BC06-4DC796F7C82E}"/>
              </a:ext>
            </a:extLst>
          </p:cNvPr>
          <p:cNvGrpSpPr/>
          <p:nvPr/>
        </p:nvGrpSpPr>
        <p:grpSpPr>
          <a:xfrm>
            <a:off x="7154426" y="2779327"/>
            <a:ext cx="3496828" cy="1946170"/>
            <a:chOff x="7154426" y="2779327"/>
            <a:chExt cx="3496828" cy="1946170"/>
          </a:xfrm>
        </p:grpSpPr>
        <p:sp>
          <p:nvSpPr>
            <p:cNvPr id="8" name="Rounded Rectangle 7"/>
            <p:cNvSpPr/>
            <p:nvPr/>
          </p:nvSpPr>
          <p:spPr>
            <a:xfrm>
              <a:off x="7154426" y="2779327"/>
              <a:ext cx="3496828" cy="1205654"/>
            </a:xfrm>
            <a:prstGeom prst="roundRect">
              <a:avLst/>
            </a:prstGeom>
            <a:gradFill flip="none" rotWithShape="1">
              <a:gsLst>
                <a:gs pos="0">
                  <a:srgbClr val="2F84D9">
                    <a:shade val="30000"/>
                    <a:satMod val="115000"/>
                  </a:srgbClr>
                </a:gs>
                <a:gs pos="50000">
                  <a:srgbClr val="2F84D9">
                    <a:shade val="67500"/>
                    <a:satMod val="115000"/>
                  </a:srgbClr>
                </a:gs>
                <a:gs pos="100000">
                  <a:srgbClr val="2F84D9">
                    <a:shade val="100000"/>
                    <a:satMod val="115000"/>
                  </a:srgbClr>
                </a:gs>
              </a:gsLst>
              <a:lin ang="16200000" scaled="1"/>
              <a:tileRect/>
            </a:gradFill>
            <a:ln w="28575">
              <a:solidFill>
                <a:srgbClr val="2066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p:cNvCxnSpPr/>
            <p:nvPr/>
          </p:nvCxnSpPr>
          <p:spPr>
            <a:xfrm>
              <a:off x="9576082" y="2779327"/>
              <a:ext cx="10049" cy="1205654"/>
            </a:xfrm>
            <a:prstGeom prst="line">
              <a:avLst/>
            </a:prstGeom>
            <a:ln w="28575">
              <a:solidFill>
                <a:srgbClr val="2066AF"/>
              </a:solidFill>
            </a:ln>
          </p:spPr>
          <p:style>
            <a:lnRef idx="1">
              <a:schemeClr val="accent1"/>
            </a:lnRef>
            <a:fillRef idx="0">
              <a:schemeClr val="accent1"/>
            </a:fillRef>
            <a:effectRef idx="0">
              <a:schemeClr val="accent1"/>
            </a:effectRef>
            <a:fontRef idx="minor">
              <a:schemeClr val="tx1"/>
            </a:fontRef>
          </p:style>
        </p:cxnSp>
        <p:sp>
          <p:nvSpPr>
            <p:cNvPr id="11" name="Isosceles Triangle 10"/>
            <p:cNvSpPr/>
            <p:nvPr/>
          </p:nvSpPr>
          <p:spPr>
            <a:xfrm rot="10800000">
              <a:off x="9947871" y="3339246"/>
              <a:ext cx="383093" cy="197774"/>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Hand curso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9400" y="3827855"/>
              <a:ext cx="664255" cy="897642"/>
            </a:xfrm>
            <a:prstGeom prst="rect">
              <a:avLst/>
            </a:prstGeom>
          </p:spPr>
        </p:pic>
        <p:sp>
          <p:nvSpPr>
            <p:cNvPr id="12" name="TextBox 11"/>
            <p:cNvSpPr txBox="1"/>
            <p:nvPr/>
          </p:nvSpPr>
          <p:spPr>
            <a:xfrm>
              <a:off x="7362118" y="3074750"/>
              <a:ext cx="2177930" cy="677108"/>
            </a:xfrm>
            <a:prstGeom prst="rect">
              <a:avLst/>
            </a:prstGeom>
            <a:noFill/>
          </p:spPr>
          <p:txBody>
            <a:bodyPr wrap="square" rtlCol="0">
              <a:spAutoFit/>
            </a:bodyPr>
            <a:lstStyle/>
            <a:p>
              <a:r>
                <a:rPr lang="en-US" sz="3800" b="1" dirty="0">
                  <a:solidFill>
                    <a:schemeClr val="bg1"/>
                  </a:solidFill>
                  <a:latin typeface="Amazon Ember Medium" panose="020B0603020204030204" pitchFamily="34" charset="0"/>
                  <a:ea typeface="Amazon Ember Medium" panose="020B0603020204030204" pitchFamily="34" charset="0"/>
                  <a:cs typeface="Amazon Ember Medium" panose="020B0603020204030204" pitchFamily="34" charset="0"/>
                </a:rPr>
                <a:t>Launch</a:t>
              </a:r>
            </a:p>
          </p:txBody>
        </p:sp>
      </p:grpSp>
      <p:sp>
        <p:nvSpPr>
          <p:cNvPr id="25" name="Content Placeholder 19"/>
          <p:cNvSpPr txBox="1">
            <a:spLocks/>
          </p:cNvSpPr>
          <p:nvPr/>
        </p:nvSpPr>
        <p:spPr>
          <a:xfrm>
            <a:off x="6483925" y="4958620"/>
            <a:ext cx="4831359" cy="942369"/>
          </a:xfrm>
          <a:prstGeom prst="rect">
            <a:avLst/>
          </a:prstGeom>
          <a:noFill/>
          <a:ln>
            <a:noFill/>
          </a:ln>
          <a:effectLst/>
        </p:spPr>
        <p:style>
          <a:lnRef idx="2">
            <a:schemeClr val="dk1"/>
          </a:lnRef>
          <a:fillRef idx="1">
            <a:schemeClr val="lt1"/>
          </a:fillRef>
          <a:effectRef idx="0">
            <a:schemeClr val="dk1"/>
          </a:effectRef>
          <a:fontRef idx="minor">
            <a:schemeClr val="dk1"/>
          </a:fontRef>
        </p:style>
        <p:txBody>
          <a:bodyPr vert="horz" wrap="square" lIns="91440" tIns="45720" rIns="91440" bIns="45720" rtlCol="0">
            <a:normAutofit fontScale="92500"/>
          </a:bodyPr>
          <a:lstStyle>
            <a:lvl1pPr marR="0" indent="0" algn="ctr" defTabSz="914400" fontAlgn="auto">
              <a:lnSpc>
                <a:spcPct val="90000"/>
              </a:lnSpc>
              <a:spcBef>
                <a:spcPts val="1000"/>
              </a:spcBef>
              <a:spcAft>
                <a:spcPts val="600"/>
              </a:spcAft>
              <a:buClr>
                <a:srgbClr val="FF9900"/>
              </a:buClr>
              <a:buSzPct val="75000"/>
              <a:buFont typeface="Wingdings" panose="05000000000000000000" pitchFamily="2" charset="2"/>
              <a:buNone/>
              <a:tabLst/>
              <a:defRPr sz="2800" b="0" spc="0" baseline="0">
                <a:solidFill>
                  <a:schemeClr val="tx1"/>
                </a:solidFill>
                <a:latin typeface="Amazon Ember Light" charset="0"/>
                <a:ea typeface="Amazon Ember Light" charset="0"/>
                <a:cs typeface="Amazon Ember Light" charset="0"/>
              </a:defRPr>
            </a:lvl1pPr>
            <a:lvl2pPr marL="336143" marR="0" indent="0" defTabSz="914362" fontAlgn="auto">
              <a:lnSpc>
                <a:spcPct val="90000"/>
              </a:lnSpc>
              <a:spcBef>
                <a:spcPts val="500"/>
              </a:spcBef>
              <a:spcAft>
                <a:spcPts val="0"/>
              </a:spcAft>
              <a:buClrTx/>
              <a:buSzPct val="90000"/>
              <a:buFont typeface="Arial" pitchFamily="34" charset="0"/>
              <a:buNone/>
              <a:tabLst/>
              <a:defRPr sz="2000" spc="0" baseline="0"/>
            </a:lvl2pPr>
            <a:lvl3pPr marL="560238" marR="0" indent="0" defTabSz="914362" fontAlgn="auto">
              <a:lnSpc>
                <a:spcPct val="90000"/>
              </a:lnSpc>
              <a:spcBef>
                <a:spcPts val="500"/>
              </a:spcBef>
              <a:spcAft>
                <a:spcPts val="0"/>
              </a:spcAft>
              <a:buClrTx/>
              <a:buSzPct val="90000"/>
              <a:buFont typeface="Arial" pitchFamily="34" charset="0"/>
              <a:buNone/>
              <a:tabLst/>
              <a:defRPr sz="2000" spc="0" baseline="0"/>
            </a:lvl3pPr>
            <a:lvl4pPr marL="784334" marR="0" indent="0" defTabSz="914362" fontAlgn="auto">
              <a:lnSpc>
                <a:spcPct val="90000"/>
              </a:lnSpc>
              <a:spcBef>
                <a:spcPts val="500"/>
              </a:spcBef>
              <a:spcAft>
                <a:spcPts val="0"/>
              </a:spcAft>
              <a:buClrTx/>
              <a:buSzPct val="90000"/>
              <a:buFont typeface="Arial" pitchFamily="34" charset="0"/>
              <a:buNone/>
              <a:tabLst/>
              <a:defRPr sz="1667" spc="0" baseline="0"/>
            </a:lvl4pPr>
            <a:lvl5pPr marL="1008429" marR="0" indent="0" defTabSz="914362" fontAlgn="auto">
              <a:lnSpc>
                <a:spcPct val="90000"/>
              </a:lnSpc>
              <a:spcBef>
                <a:spcPts val="500"/>
              </a:spcBef>
              <a:spcAft>
                <a:spcPts val="0"/>
              </a:spcAft>
              <a:buClrTx/>
              <a:buSzPct val="90000"/>
              <a:buFont typeface="Arial" pitchFamily="34" charset="0"/>
              <a:buNone/>
              <a:tabLst/>
              <a:defRPr sz="1667" spc="0" baseline="0"/>
            </a:lvl5pPr>
            <a:lvl6pPr marL="2514494" indent="-228591" defTabSz="914362">
              <a:spcBef>
                <a:spcPct val="20000"/>
              </a:spcBef>
              <a:buFont typeface="Arial" pitchFamily="34" charset="0"/>
              <a:buChar char="•"/>
              <a:defRPr sz="1961"/>
            </a:lvl6pPr>
            <a:lvl7pPr marL="2971675" indent="-228591" defTabSz="914362">
              <a:spcBef>
                <a:spcPct val="20000"/>
              </a:spcBef>
              <a:buFont typeface="Arial" pitchFamily="34" charset="0"/>
              <a:buChar char="•"/>
              <a:defRPr sz="1961"/>
            </a:lvl7pPr>
            <a:lvl8pPr marL="3428856" indent="-228591" defTabSz="914362">
              <a:spcBef>
                <a:spcPct val="20000"/>
              </a:spcBef>
              <a:buFont typeface="Arial" pitchFamily="34" charset="0"/>
              <a:buChar char="•"/>
              <a:defRPr sz="1961"/>
            </a:lvl8pPr>
            <a:lvl9pPr marL="3886038" indent="-228591" defTabSz="914362">
              <a:spcBef>
                <a:spcPct val="20000"/>
              </a:spcBef>
              <a:buFont typeface="Arial" pitchFamily="34" charset="0"/>
              <a:buChar char="•"/>
              <a:defRPr sz="1961"/>
            </a:lvl9pPr>
          </a:lstStyle>
          <a:p>
            <a:r>
              <a:rPr lang="en-US" i="1" dirty="0"/>
              <a:t>Minutes</a:t>
            </a:r>
            <a:r>
              <a:rPr lang="en-US" dirty="0"/>
              <a:t> between wanting resources and having resources</a:t>
            </a:r>
          </a:p>
        </p:txBody>
      </p:sp>
      <p:sp>
        <p:nvSpPr>
          <p:cNvPr id="6" name="Footer Placeholder 5">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7" name="Slide Number Placeholder 6">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18</a:t>
            </a:fld>
            <a:endParaRPr lang="en-US" dirty="0"/>
          </a:p>
        </p:txBody>
      </p:sp>
    </p:spTree>
    <p:custDataLst>
      <p:tags r:id="rId1"/>
    </p:custDataLst>
    <p:extLst>
      <p:ext uri="{BB962C8B-B14F-4D97-AF65-F5344CB8AC3E}">
        <p14:creationId xmlns:p14="http://schemas.microsoft.com/office/powerpoint/2010/main" val="1973146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Stop spending money on </a:t>
            </a:r>
            <a:br>
              <a:rPr lang="en-US" dirty="0"/>
            </a:br>
            <a:r>
              <a:rPr lang="en-US" dirty="0"/>
              <a:t>running and maintaining data centers</a:t>
            </a:r>
          </a:p>
        </p:txBody>
      </p:sp>
      <p:grpSp>
        <p:nvGrpSpPr>
          <p:cNvPr id="6" name="Group 5" descr="Illustration of data center bills for payroll, utilities, maintenance, landscaping, and hardware.">
            <a:extLst>
              <a:ext uri="{FF2B5EF4-FFF2-40B4-BE49-F238E27FC236}">
                <a16:creationId xmlns:a16="http://schemas.microsoft.com/office/drawing/2014/main" id="{F376C400-2D03-4814-A40A-C1AE42779683}"/>
              </a:ext>
            </a:extLst>
          </p:cNvPr>
          <p:cNvGrpSpPr/>
          <p:nvPr/>
        </p:nvGrpSpPr>
        <p:grpSpPr>
          <a:xfrm>
            <a:off x="34475" y="1750927"/>
            <a:ext cx="4163636" cy="3451332"/>
            <a:chOff x="34475" y="1750927"/>
            <a:chExt cx="4163636" cy="3451332"/>
          </a:xfrm>
        </p:grpSpPr>
        <p:pic>
          <p:nvPicPr>
            <p:cNvPr id="18" name="Picture 17">
              <a:extLst>
                <a:ext uri="{C183D7F6-B498-43B3-948B-1728B52AA6E4}">
                  <adec:decorative xmlns:adec="http://schemas.microsoft.com/office/drawing/2017/decorative" val="1"/>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l="24349" t="9949" r="16733" b="6570"/>
            <a:stretch/>
          </p:blipFill>
          <p:spPr>
            <a:xfrm>
              <a:off x="34475" y="1750927"/>
              <a:ext cx="3882481" cy="3208989"/>
            </a:xfrm>
            <a:prstGeom prst="rect">
              <a:avLst/>
            </a:prstGeom>
          </p:spPr>
        </p:pic>
        <p:grpSp>
          <p:nvGrpSpPr>
            <p:cNvPr id="13" name="Group 12"/>
            <p:cNvGrpSpPr/>
            <p:nvPr/>
          </p:nvGrpSpPr>
          <p:grpSpPr>
            <a:xfrm>
              <a:off x="854069" y="2021088"/>
              <a:ext cx="3344042" cy="3181171"/>
              <a:chOff x="-3414084" y="1620668"/>
              <a:chExt cx="3982158" cy="4106593"/>
            </a:xfrm>
          </p:grpSpPr>
          <p:sp>
            <p:nvSpPr>
              <p:cNvPr id="11" name="TextBox 10"/>
              <p:cNvSpPr txBox="1"/>
              <p:nvPr/>
            </p:nvSpPr>
            <p:spPr>
              <a:xfrm rot="19800000">
                <a:off x="-3414084" y="1620668"/>
                <a:ext cx="1825663" cy="2884475"/>
              </a:xfrm>
              <a:prstGeom prst="rect">
                <a:avLst/>
              </a:prstGeom>
              <a:solidFill>
                <a:srgbClr val="FFC000"/>
              </a:solidFill>
              <a:ln w="12700">
                <a:solidFill>
                  <a:schemeClr val="tx1"/>
                </a:solidFill>
              </a:ln>
            </p:spPr>
            <p:txBody>
              <a:bodyPr wrap="none" lIns="182880" tIns="146304" rIns="182880" bIns="146304" rtlCol="0">
                <a:spAutoFit/>
              </a:bodyPr>
              <a:lstStyle/>
              <a:p>
                <a:pPr algn="ctr">
                  <a:lnSpc>
                    <a:spcPct val="90000"/>
                  </a:lnSpc>
                  <a:spcAft>
                    <a:spcPts val="1800"/>
                  </a:spcAft>
                </a:pPr>
                <a:r>
                  <a:rPr lang="en-US" sz="2000" b="1" dirty="0">
                    <a:gradFill>
                      <a:gsLst>
                        <a:gs pos="2917">
                          <a:schemeClr val="tx1"/>
                        </a:gs>
                        <a:gs pos="30000">
                          <a:schemeClr val="tx1"/>
                        </a:gs>
                      </a:gsLst>
                      <a:lin ang="5400000" scaled="0"/>
                    </a:gradFill>
                  </a:rPr>
                  <a:t>Payroll</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p>
            </p:txBody>
          </p:sp>
          <p:sp>
            <p:nvSpPr>
              <p:cNvPr id="29" name="TextBox 28"/>
              <p:cNvSpPr txBox="1"/>
              <p:nvPr/>
            </p:nvSpPr>
            <p:spPr>
              <a:xfrm rot="19800000">
                <a:off x="-2817791" y="1846092"/>
                <a:ext cx="1825663" cy="2884475"/>
              </a:xfrm>
              <a:prstGeom prst="rect">
                <a:avLst/>
              </a:prstGeom>
              <a:solidFill>
                <a:srgbClr val="FFC000"/>
              </a:solidFill>
              <a:ln w="12700">
                <a:solidFill>
                  <a:schemeClr val="tx1"/>
                </a:solidFill>
              </a:ln>
            </p:spPr>
            <p:txBody>
              <a:bodyPr wrap="none" lIns="182880" tIns="146304" rIns="182880" bIns="146304" rtlCol="0">
                <a:spAutoFit/>
              </a:bodyPr>
              <a:lstStyle/>
              <a:p>
                <a:pPr algn="ctr">
                  <a:lnSpc>
                    <a:spcPct val="90000"/>
                  </a:lnSpc>
                  <a:spcAft>
                    <a:spcPts val="1800"/>
                  </a:spcAft>
                </a:pPr>
                <a:r>
                  <a:rPr lang="en-US" sz="2000" b="1" dirty="0">
                    <a:gradFill>
                      <a:gsLst>
                        <a:gs pos="2917">
                          <a:schemeClr val="tx1"/>
                        </a:gs>
                        <a:gs pos="30000">
                          <a:schemeClr val="tx1"/>
                        </a:gs>
                      </a:gsLst>
                      <a:lin ang="5400000" scaled="0"/>
                    </a:gradFill>
                  </a:rPr>
                  <a:t>Utilities</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p>
            </p:txBody>
          </p:sp>
          <p:sp>
            <p:nvSpPr>
              <p:cNvPr id="30" name="TextBox 29"/>
              <p:cNvSpPr txBox="1"/>
              <p:nvPr/>
            </p:nvSpPr>
            <p:spPr>
              <a:xfrm rot="19800000">
                <a:off x="-2391648" y="2076484"/>
                <a:ext cx="1999586" cy="3010056"/>
              </a:xfrm>
              <a:prstGeom prst="rect">
                <a:avLst/>
              </a:prstGeom>
              <a:solidFill>
                <a:srgbClr val="FFC000"/>
              </a:solidFill>
              <a:ln w="12700">
                <a:solidFill>
                  <a:schemeClr val="tx1"/>
                </a:solidFill>
              </a:ln>
            </p:spPr>
            <p:txBody>
              <a:bodyPr wrap="none" lIns="182880" tIns="146304" rIns="182880" bIns="146304" rtlCol="0">
                <a:noAutofit/>
              </a:bodyPr>
              <a:lstStyle/>
              <a:p>
                <a:pPr algn="ctr">
                  <a:lnSpc>
                    <a:spcPct val="90000"/>
                  </a:lnSpc>
                  <a:spcAft>
                    <a:spcPts val="1800"/>
                  </a:spcAft>
                </a:pPr>
                <a:r>
                  <a:rPr lang="en-US" sz="2000" b="1" dirty="0">
                    <a:gradFill>
                      <a:gsLst>
                        <a:gs pos="2917">
                          <a:schemeClr val="tx1"/>
                        </a:gs>
                        <a:gs pos="30000">
                          <a:schemeClr val="tx1"/>
                        </a:gs>
                      </a:gsLst>
                      <a:lin ang="5400000" scaled="0"/>
                    </a:gradFill>
                  </a:rPr>
                  <a:t>Maintenance</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p>
            </p:txBody>
          </p:sp>
          <p:sp>
            <p:nvSpPr>
              <p:cNvPr id="32" name="TextBox 31"/>
              <p:cNvSpPr txBox="1"/>
              <p:nvPr/>
            </p:nvSpPr>
            <p:spPr>
              <a:xfrm rot="19800000">
                <a:off x="-1885854" y="2307764"/>
                <a:ext cx="1999586" cy="3010056"/>
              </a:xfrm>
              <a:prstGeom prst="rect">
                <a:avLst/>
              </a:prstGeom>
              <a:solidFill>
                <a:srgbClr val="FFC000"/>
              </a:solidFill>
              <a:ln w="12700">
                <a:solidFill>
                  <a:schemeClr val="tx1"/>
                </a:solidFill>
              </a:ln>
            </p:spPr>
            <p:txBody>
              <a:bodyPr wrap="none" lIns="182880" tIns="146304" rIns="182880" bIns="146304" rtlCol="0">
                <a:noAutofit/>
              </a:bodyPr>
              <a:lstStyle/>
              <a:p>
                <a:pPr algn="ctr">
                  <a:lnSpc>
                    <a:spcPct val="90000"/>
                  </a:lnSpc>
                  <a:spcAft>
                    <a:spcPts val="1800"/>
                  </a:spcAft>
                </a:pPr>
                <a:r>
                  <a:rPr lang="en-US" sz="2000" b="1" dirty="0">
                    <a:gradFill>
                      <a:gsLst>
                        <a:gs pos="2917">
                          <a:schemeClr val="tx1"/>
                        </a:gs>
                        <a:gs pos="30000">
                          <a:schemeClr val="tx1"/>
                        </a:gs>
                      </a:gsLst>
                      <a:lin ang="5400000" scaled="0"/>
                    </a:gradFill>
                  </a:rPr>
                  <a:t>Landscaping</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p>
            </p:txBody>
          </p:sp>
          <p:sp>
            <p:nvSpPr>
              <p:cNvPr id="33" name="TextBox 32"/>
              <p:cNvSpPr txBox="1"/>
              <p:nvPr/>
            </p:nvSpPr>
            <p:spPr>
              <a:xfrm rot="19800000">
                <a:off x="-1431512" y="2717205"/>
                <a:ext cx="1999586" cy="3010056"/>
              </a:xfrm>
              <a:prstGeom prst="rect">
                <a:avLst/>
              </a:prstGeom>
              <a:solidFill>
                <a:srgbClr val="FFC000"/>
              </a:solidFill>
              <a:ln w="12700">
                <a:solidFill>
                  <a:schemeClr val="tx1"/>
                </a:solidFill>
              </a:ln>
            </p:spPr>
            <p:txBody>
              <a:bodyPr wrap="none" lIns="182880" tIns="146304" rIns="182880" bIns="146304" rtlCol="0">
                <a:noAutofit/>
              </a:bodyPr>
              <a:lstStyle/>
              <a:p>
                <a:pPr algn="ctr">
                  <a:lnSpc>
                    <a:spcPct val="90000"/>
                  </a:lnSpc>
                  <a:spcAft>
                    <a:spcPts val="1800"/>
                  </a:spcAft>
                </a:pPr>
                <a:r>
                  <a:rPr lang="en-US" sz="2000" b="1" dirty="0">
                    <a:gradFill>
                      <a:gsLst>
                        <a:gs pos="2917">
                          <a:schemeClr val="tx1"/>
                        </a:gs>
                        <a:gs pos="30000">
                          <a:schemeClr val="tx1"/>
                        </a:gs>
                      </a:gsLst>
                      <a:lin ang="5400000" scaled="0"/>
                    </a:gradFill>
                  </a:rPr>
                  <a:t>Hardware</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p>
            </p:txBody>
          </p:sp>
        </p:grpSp>
      </p:grpSp>
      <p:sp>
        <p:nvSpPr>
          <p:cNvPr id="15" name="TextBox 14">
            <a:extLst>
              <a:ext uri="{FF2B5EF4-FFF2-40B4-BE49-F238E27FC236}">
                <a16:creationId xmlns:a16="http://schemas.microsoft.com/office/drawing/2014/main" id="{7D878849-DCC8-4769-A2DE-7D2FD7510EE4}"/>
              </a:ext>
            </a:extLst>
          </p:cNvPr>
          <p:cNvSpPr txBox="1"/>
          <p:nvPr/>
        </p:nvSpPr>
        <p:spPr>
          <a:xfrm>
            <a:off x="795604" y="5378311"/>
            <a:ext cx="3520516" cy="523220"/>
          </a:xfrm>
          <a:prstGeom prst="rect">
            <a:avLst/>
          </a:prstGeom>
          <a:noFill/>
        </p:spPr>
        <p:txBody>
          <a:bodyPr wrap="none" rtlCol="0">
            <a:spAutoFit/>
          </a:bodyPr>
          <a:lstStyle/>
          <a:p>
            <a:pPr algn="ct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Running data centers</a:t>
            </a:r>
          </a:p>
        </p:txBody>
      </p:sp>
      <p:sp>
        <p:nvSpPr>
          <p:cNvPr id="12" name="Left-Right Arrow 11" descr="Left-right arrow labeled investment."/>
          <p:cNvSpPr/>
          <p:nvPr/>
        </p:nvSpPr>
        <p:spPr bwMode="auto">
          <a:xfrm>
            <a:off x="4813045" y="2849519"/>
            <a:ext cx="2559864" cy="1662774"/>
          </a:xfrm>
          <a:prstGeom prst="leftRightArrow">
            <a:avLst>
              <a:gd name="adj1" fmla="val 35090"/>
              <a:gd name="adj2" fmla="val 41055"/>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Investment</a:t>
            </a:r>
          </a:p>
        </p:txBody>
      </p:sp>
      <p:grpSp>
        <p:nvGrpSpPr>
          <p:cNvPr id="23" name="Group 22" descr="cartoon office building and cartoon outline of people.">
            <a:extLst>
              <a:ext uri="{FF2B5EF4-FFF2-40B4-BE49-F238E27FC236}">
                <a16:creationId xmlns:a16="http://schemas.microsoft.com/office/drawing/2014/main" id="{624DE8DE-F2D5-422A-8277-D1A8187BE85D}"/>
              </a:ext>
            </a:extLst>
          </p:cNvPr>
          <p:cNvGrpSpPr/>
          <p:nvPr/>
        </p:nvGrpSpPr>
        <p:grpSpPr>
          <a:xfrm>
            <a:off x="6911907" y="1965559"/>
            <a:ext cx="5175705" cy="3285723"/>
            <a:chOff x="6911907" y="1965559"/>
            <a:chExt cx="5175705" cy="3285723"/>
          </a:xfrm>
        </p:grpSpPr>
        <p:pic>
          <p:nvPicPr>
            <p:cNvPr id="14" name="Picture 13" descr="Cartoon office build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11907" y="1965559"/>
              <a:ext cx="3148995" cy="3148995"/>
            </a:xfrm>
            <a:prstGeom prst="rect">
              <a:avLst/>
            </a:prstGeom>
          </p:spPr>
        </p:pic>
        <p:grpSp>
          <p:nvGrpSpPr>
            <p:cNvPr id="20" name="Group 19">
              <a:extLst>
                <a:ext uri="{FF2B5EF4-FFF2-40B4-BE49-F238E27FC236}">
                  <a16:creationId xmlns:a16="http://schemas.microsoft.com/office/drawing/2014/main" id="{C07F72BE-D36D-45E7-A03F-4AC82924DC3E}"/>
                </a:ext>
              </a:extLst>
            </p:cNvPr>
            <p:cNvGrpSpPr/>
            <p:nvPr/>
          </p:nvGrpSpPr>
          <p:grpSpPr>
            <a:xfrm>
              <a:off x="9595462" y="3290019"/>
              <a:ext cx="2492150" cy="1961263"/>
              <a:chOff x="9595462" y="3290019"/>
              <a:chExt cx="2492150" cy="1961263"/>
            </a:xfrm>
          </p:grpSpPr>
          <p:pic>
            <p:nvPicPr>
              <p:cNvPr id="26" name="Picture 25" descr="Cartoon of customer outlines."/>
              <p:cNvPicPr>
                <a:picLocks noChangeAspect="1"/>
              </p:cNvPicPr>
              <p:nvPr/>
            </p:nvPicPr>
            <p:blipFill>
              <a:blip r:embed="rId7">
                <a:duotone>
                  <a:prstClr val="black"/>
                  <a:schemeClr val="accent3">
                    <a:tint val="45000"/>
                    <a:satMod val="400000"/>
                  </a:schemeClr>
                </a:duotone>
              </a:blip>
              <a:stretch>
                <a:fillRect/>
              </a:stretch>
            </p:blipFill>
            <p:spPr>
              <a:xfrm>
                <a:off x="10154557" y="3290019"/>
                <a:ext cx="1532065" cy="1532065"/>
              </a:xfrm>
              <a:prstGeom prst="rect">
                <a:avLst/>
              </a:prstGeom>
            </p:spPr>
          </p:pic>
          <p:pic>
            <p:nvPicPr>
              <p:cNvPr id="16" name="Picture 15" descr="Cartoon outline of customers."/>
              <p:cNvPicPr>
                <a:picLocks noChangeAspect="1"/>
              </p:cNvPicPr>
              <p:nvPr/>
            </p:nvPicPr>
            <p:blipFill>
              <a:blip r:embed="rId7">
                <a:duotone>
                  <a:prstClr val="black"/>
                  <a:schemeClr val="accent3">
                    <a:tint val="45000"/>
                    <a:satMod val="400000"/>
                  </a:schemeClr>
                </a:duotone>
              </a:blip>
              <a:stretch>
                <a:fillRect/>
              </a:stretch>
            </p:blipFill>
            <p:spPr>
              <a:xfrm>
                <a:off x="9595462" y="3675983"/>
                <a:ext cx="1532065" cy="1532065"/>
              </a:xfrm>
              <a:prstGeom prst="rect">
                <a:avLst/>
              </a:prstGeom>
            </p:spPr>
          </p:pic>
          <p:pic>
            <p:nvPicPr>
              <p:cNvPr id="21" name="Picture 20" descr="Cartoon outline of customers."/>
              <p:cNvPicPr>
                <a:picLocks noChangeAspect="1"/>
              </p:cNvPicPr>
              <p:nvPr/>
            </p:nvPicPr>
            <p:blipFill>
              <a:blip r:embed="rId8">
                <a:duotone>
                  <a:prstClr val="black"/>
                  <a:schemeClr val="accent3">
                    <a:tint val="45000"/>
                    <a:satMod val="400000"/>
                  </a:schemeClr>
                </a:duotone>
                <a:extLst>
                  <a:ext uri="{BEBA8EAE-BF5A-486C-A8C5-ECC9F3942E4B}">
                    <a14:imgProps xmlns:a14="http://schemas.microsoft.com/office/drawing/2010/main">
                      <a14:imgLayer r:embed="rId9">
                        <a14:imgEffect>
                          <a14:colorTemperature colorTemp="4700"/>
                        </a14:imgEffect>
                      </a14:imgLayer>
                    </a14:imgProps>
                  </a:ext>
                </a:extLst>
              </a:blip>
              <a:stretch>
                <a:fillRect/>
              </a:stretch>
            </p:blipFill>
            <p:spPr>
              <a:xfrm>
                <a:off x="9817967" y="3530571"/>
                <a:ext cx="1532065" cy="1532065"/>
              </a:xfrm>
              <a:prstGeom prst="rect">
                <a:avLst/>
              </a:prstGeom>
            </p:spPr>
          </p:pic>
          <p:pic>
            <p:nvPicPr>
              <p:cNvPr id="22" name="Picture 21" descr="Cartoon outline of customers."/>
              <p:cNvPicPr>
                <a:picLocks noChangeAspect="1"/>
              </p:cNvPicPr>
              <p:nvPr/>
            </p:nvPicPr>
            <p:blipFill>
              <a:blip r:embed="rId7">
                <a:duotone>
                  <a:prstClr val="black"/>
                  <a:schemeClr val="accent3">
                    <a:tint val="45000"/>
                    <a:satMod val="400000"/>
                  </a:schemeClr>
                </a:duotone>
              </a:blip>
              <a:stretch>
                <a:fillRect/>
              </a:stretch>
            </p:blipFill>
            <p:spPr>
              <a:xfrm>
                <a:off x="10097287" y="3650030"/>
                <a:ext cx="1532065" cy="1532065"/>
              </a:xfrm>
              <a:prstGeom prst="rect">
                <a:avLst/>
              </a:prstGeom>
            </p:spPr>
          </p:pic>
          <p:pic>
            <p:nvPicPr>
              <p:cNvPr id="24" name="Picture 23" descr="Cartoon outline of customers."/>
              <p:cNvPicPr>
                <a:picLocks noChangeAspect="1"/>
              </p:cNvPicPr>
              <p:nvPr/>
            </p:nvPicPr>
            <p:blipFill>
              <a:blip r:embed="rId7">
                <a:duotone>
                  <a:prstClr val="black"/>
                  <a:schemeClr val="accent3">
                    <a:tint val="45000"/>
                    <a:satMod val="400000"/>
                  </a:schemeClr>
                </a:duotone>
              </a:blip>
              <a:stretch>
                <a:fillRect/>
              </a:stretch>
            </p:blipFill>
            <p:spPr>
              <a:xfrm>
                <a:off x="10376607" y="3504618"/>
                <a:ext cx="1532065" cy="1532065"/>
              </a:xfrm>
              <a:prstGeom prst="rect">
                <a:avLst/>
              </a:prstGeom>
            </p:spPr>
          </p:pic>
          <p:pic>
            <p:nvPicPr>
              <p:cNvPr id="25" name="Picture 24" descr="Cartoon outline of customers."/>
              <p:cNvPicPr>
                <a:picLocks noChangeAspect="1"/>
              </p:cNvPicPr>
              <p:nvPr/>
            </p:nvPicPr>
            <p:blipFill>
              <a:blip r:embed="rId7">
                <a:duotone>
                  <a:prstClr val="black"/>
                  <a:schemeClr val="accent3">
                    <a:tint val="45000"/>
                    <a:satMod val="400000"/>
                  </a:schemeClr>
                </a:duotone>
              </a:blip>
              <a:stretch>
                <a:fillRect/>
              </a:stretch>
            </p:blipFill>
            <p:spPr>
              <a:xfrm>
                <a:off x="10555547" y="3719217"/>
                <a:ext cx="1532065" cy="1532065"/>
              </a:xfrm>
              <a:prstGeom prst="rect">
                <a:avLst/>
              </a:prstGeom>
            </p:spPr>
          </p:pic>
        </p:grpSp>
      </p:grpSp>
      <p:sp>
        <p:nvSpPr>
          <p:cNvPr id="8" name="TextBox 7">
            <a:extLst>
              <a:ext uri="{FF2B5EF4-FFF2-40B4-BE49-F238E27FC236}">
                <a16:creationId xmlns:a16="http://schemas.microsoft.com/office/drawing/2014/main" id="{0085942F-0768-4BC0-80E3-1F8790BB2180}"/>
              </a:ext>
            </a:extLst>
          </p:cNvPr>
          <p:cNvSpPr txBox="1"/>
          <p:nvPr/>
        </p:nvSpPr>
        <p:spPr>
          <a:xfrm>
            <a:off x="7683319" y="5378311"/>
            <a:ext cx="3919663" cy="523220"/>
          </a:xfrm>
          <a:prstGeom prst="rect">
            <a:avLst/>
          </a:prstGeom>
          <a:noFill/>
        </p:spPr>
        <p:txBody>
          <a:bodyPr wrap="none" rtlCol="0">
            <a:spAutoFit/>
          </a:bodyPr>
          <a:lstStyle/>
          <a:p>
            <a:pPr algn="ct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Business and customers</a:t>
            </a:r>
          </a:p>
        </p:txBody>
      </p:sp>
      <p:sp>
        <p:nvSpPr>
          <p:cNvPr id="3" name="Footer Placeholder 2">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19</a:t>
            </a:fld>
            <a:endParaRPr lang="en-US" dirty="0"/>
          </a:p>
        </p:txBody>
      </p:sp>
    </p:spTree>
    <p:custDataLst>
      <p:tags r:id="rId1"/>
    </p:custDataLst>
    <p:extLst>
      <p:ext uri="{BB962C8B-B14F-4D97-AF65-F5344CB8AC3E}">
        <p14:creationId xmlns:p14="http://schemas.microsoft.com/office/powerpoint/2010/main" val="755888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2D9A-8027-4AC6-871D-96606708F534}"/>
              </a:ext>
            </a:extLst>
          </p:cNvPr>
          <p:cNvSpPr>
            <a:spLocks noGrp="1"/>
          </p:cNvSpPr>
          <p:nvPr>
            <p:ph type="title"/>
          </p:nvPr>
        </p:nvSpPr>
        <p:spPr/>
        <p:txBody>
          <a:bodyPr/>
          <a:lstStyle/>
          <a:p>
            <a:r>
              <a:rPr lang="en-US" dirty="0"/>
              <a:t>Module overview</a:t>
            </a:r>
          </a:p>
        </p:txBody>
      </p:sp>
      <p:sp>
        <p:nvSpPr>
          <p:cNvPr id="3" name="Content Placeholder 2">
            <a:extLst>
              <a:ext uri="{FF2B5EF4-FFF2-40B4-BE49-F238E27FC236}">
                <a16:creationId xmlns:a16="http://schemas.microsoft.com/office/drawing/2014/main" id="{6591F9E2-D54C-4627-B21B-096C4C96EFFA}"/>
              </a:ext>
            </a:extLst>
          </p:cNvPr>
          <p:cNvSpPr>
            <a:spLocks noGrp="1"/>
          </p:cNvSpPr>
          <p:nvPr>
            <p:ph idx="1"/>
          </p:nvPr>
        </p:nvSpPr>
        <p:spPr/>
        <p:txBody>
          <a:bodyPr/>
          <a:lstStyle/>
          <a:p>
            <a:pPr marL="0" indent="0">
              <a:buNone/>
            </a:pPr>
            <a:r>
              <a:rPr lang="en-US" b="1" dirty="0"/>
              <a:t>Topics</a:t>
            </a:r>
          </a:p>
          <a:p>
            <a:r>
              <a:rPr lang="en-US" dirty="0"/>
              <a:t>Introduction to cloud computing</a:t>
            </a:r>
          </a:p>
          <a:p>
            <a:r>
              <a:rPr lang="en-US" dirty="0"/>
              <a:t>Advantages of cloud computing</a:t>
            </a:r>
          </a:p>
          <a:p>
            <a:r>
              <a:rPr lang="en-US" dirty="0"/>
              <a:t>Introduction to Amazon Web Services (AWS)</a:t>
            </a:r>
          </a:p>
          <a:p>
            <a:r>
              <a:rPr lang="en-US" dirty="0"/>
              <a:t>AWS Cloud Adoption Framework (AWS CAF)</a:t>
            </a:r>
          </a:p>
          <a:p>
            <a:endParaRPr lang="en-US" dirty="0"/>
          </a:p>
        </p:txBody>
      </p:sp>
      <p:grpSp>
        <p:nvGrpSpPr>
          <p:cNvPr id="6" name="Group 5">
            <a:extLst>
              <a:ext uri="{FF2B5EF4-FFF2-40B4-BE49-F238E27FC236}">
                <a16:creationId xmlns:a16="http://schemas.microsoft.com/office/drawing/2014/main" id="{7CF28D16-CBFF-465E-9A56-0B398D7F4DCC}"/>
              </a:ext>
              <a:ext uri="{C183D7F6-B498-43B3-948B-1728B52AA6E4}">
                <adec:decorative xmlns:adec="http://schemas.microsoft.com/office/drawing/2017/decorative" val="1"/>
              </a:ext>
            </a:extLst>
          </p:cNvPr>
          <p:cNvGrpSpPr/>
          <p:nvPr/>
        </p:nvGrpSpPr>
        <p:grpSpPr>
          <a:xfrm>
            <a:off x="419100" y="4924413"/>
            <a:ext cx="2832953" cy="532323"/>
            <a:chOff x="4188879" y="4810544"/>
            <a:chExt cx="2832953" cy="532323"/>
          </a:xfrm>
        </p:grpSpPr>
        <p:sp>
          <p:nvSpPr>
            <p:cNvPr id="7" name="TextBox 6">
              <a:extLst>
                <a:ext uri="{FF2B5EF4-FFF2-40B4-BE49-F238E27FC236}">
                  <a16:creationId xmlns:a16="http://schemas.microsoft.com/office/drawing/2014/main" id="{4BF42AA5-9DEC-4031-868E-B06D633531CF}"/>
                </a:ext>
              </a:extLst>
            </p:cNvPr>
            <p:cNvSpPr txBox="1"/>
            <p:nvPr/>
          </p:nvSpPr>
          <p:spPr>
            <a:xfrm>
              <a:off x="4721202" y="4892040"/>
              <a:ext cx="2300630" cy="400110"/>
            </a:xfrm>
            <a:prstGeom prst="rect">
              <a:avLst/>
            </a:prstGeom>
            <a:noFill/>
          </p:spPr>
          <p:txBody>
            <a:bodyPr wrap="non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Knowledge check</a:t>
              </a:r>
            </a:p>
          </p:txBody>
        </p:sp>
        <p:pic>
          <p:nvPicPr>
            <p:cNvPr id="8" name="Picture 7">
              <a:extLst>
                <a:ext uri="{FF2B5EF4-FFF2-40B4-BE49-F238E27FC236}">
                  <a16:creationId xmlns:a16="http://schemas.microsoft.com/office/drawing/2014/main" id="{56CDB34C-19E7-40D1-A6EC-06167EF36C6D}"/>
                </a:ext>
                <a:ext uri="{C183D7F6-B498-43B3-948B-1728B52AA6E4}">
                  <adec:decorative xmlns:adec="http://schemas.microsoft.com/office/drawing/2017/decorative" val="1"/>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88879" y="4810544"/>
              <a:ext cx="532323" cy="532323"/>
            </a:xfrm>
            <a:prstGeom prst="rect">
              <a:avLst/>
            </a:prstGeom>
          </p:spPr>
        </p:pic>
      </p:grpSp>
      <p:sp>
        <p:nvSpPr>
          <p:cNvPr id="5" name="Footer Placeholder 4">
            <a:extLst>
              <a:ext uri="{FF2B5EF4-FFF2-40B4-BE49-F238E27FC236}">
                <a16:creationId xmlns:a16="http://schemas.microsoft.com/office/drawing/2014/main" id="{ACE19CDF-E3D7-4B5F-8173-73B894CBF01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7FC85AD5-B795-45A8-93C1-16DDFC6C096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a:t>
            </a:fld>
            <a:endParaRPr lang="en-US" dirty="0"/>
          </a:p>
        </p:txBody>
      </p:sp>
    </p:spTree>
    <p:custDataLst>
      <p:tags r:id="rId1"/>
    </p:custDataLst>
    <p:extLst>
      <p:ext uri="{BB962C8B-B14F-4D97-AF65-F5344CB8AC3E}">
        <p14:creationId xmlns:p14="http://schemas.microsoft.com/office/powerpoint/2010/main" val="3600536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Go global in minutes</a:t>
            </a:r>
          </a:p>
        </p:txBody>
      </p:sp>
      <p:grpSp>
        <p:nvGrpSpPr>
          <p:cNvPr id="11" name="Group 10" descr="world map of aws regions overlaid with a screenshot of the aws management console with arrows pointing out to colorful photography icons on the different continents.">
            <a:extLst>
              <a:ext uri="{FF2B5EF4-FFF2-40B4-BE49-F238E27FC236}">
                <a16:creationId xmlns:a16="http://schemas.microsoft.com/office/drawing/2014/main" id="{202CD4C5-064E-4B29-976C-D4EB4593C5EB}"/>
              </a:ext>
            </a:extLst>
          </p:cNvPr>
          <p:cNvGrpSpPr/>
          <p:nvPr/>
        </p:nvGrpSpPr>
        <p:grpSpPr>
          <a:xfrm>
            <a:off x="0" y="1285456"/>
            <a:ext cx="12192000" cy="5070893"/>
            <a:chOff x="0" y="1285456"/>
            <a:chExt cx="12192000" cy="5070893"/>
          </a:xfrm>
        </p:grpSpPr>
        <p:pic>
          <p:nvPicPr>
            <p:cNvPr id="5" name="Picture 4" descr="World map of AWS Regions."/>
            <p:cNvPicPr>
              <a:picLocks noChangeAspect="1"/>
            </p:cNvPicPr>
            <p:nvPr/>
          </p:nvPicPr>
          <p:blipFill rotWithShape="1">
            <a:blip r:embed="rId4"/>
            <a:srcRect t="14921" b="11880"/>
            <a:stretch/>
          </p:blipFill>
          <p:spPr>
            <a:xfrm>
              <a:off x="0" y="1300695"/>
              <a:ext cx="12192000" cy="5055654"/>
            </a:xfrm>
            <a:prstGeom prst="rect">
              <a:avLst/>
            </a:prstGeom>
            <a:ln w="19050">
              <a:solidFill>
                <a:schemeClr val="tx1"/>
              </a:solidFill>
            </a:ln>
          </p:spPr>
        </p:pic>
        <p:sp>
          <p:nvSpPr>
            <p:cNvPr id="8" name="Rectangle 7"/>
            <p:cNvSpPr/>
            <p:nvPr/>
          </p:nvSpPr>
          <p:spPr bwMode="auto">
            <a:xfrm>
              <a:off x="0" y="1285456"/>
              <a:ext cx="12192000" cy="5055654"/>
            </a:xfrm>
            <a:prstGeom prst="rect">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ounded Rectangle 5"/>
            <p:cNvSpPr/>
            <p:nvPr/>
          </p:nvSpPr>
          <p:spPr bwMode="auto">
            <a:xfrm>
              <a:off x="3405908" y="4625178"/>
              <a:ext cx="954057" cy="94951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a:extLst>
                <a:ext uri="{C183D7F6-B498-43B3-948B-1728B52AA6E4}">
                  <adec:decorative xmlns:adec="http://schemas.microsoft.com/office/drawing/2017/decorative" val="1"/>
                </a:ext>
              </a:extLst>
            </p:cNvPr>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405908" y="4625177"/>
              <a:ext cx="954057" cy="949514"/>
            </a:xfrm>
            <a:prstGeom prst="rect">
              <a:avLst/>
            </a:prstGeom>
          </p:spPr>
        </p:pic>
        <p:sp>
          <p:nvSpPr>
            <p:cNvPr id="20" name="Rounded Rectangle 19"/>
            <p:cNvSpPr/>
            <p:nvPr/>
          </p:nvSpPr>
          <p:spPr bwMode="auto">
            <a:xfrm>
              <a:off x="2559870" y="2000080"/>
              <a:ext cx="975688" cy="971042"/>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a:extLst>
                <a:ext uri="{C183D7F6-B498-43B3-948B-1728B52AA6E4}">
                  <adec:decorative xmlns:adec="http://schemas.microsoft.com/office/drawing/2017/decorative" val="1"/>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559870" y="2000079"/>
              <a:ext cx="975688" cy="971042"/>
            </a:xfrm>
            <a:prstGeom prst="rect">
              <a:avLst/>
            </a:prstGeom>
          </p:spPr>
        </p:pic>
        <p:sp>
          <p:nvSpPr>
            <p:cNvPr id="23" name="Rounded Rectangle 22"/>
            <p:cNvSpPr/>
            <p:nvPr/>
          </p:nvSpPr>
          <p:spPr bwMode="auto">
            <a:xfrm>
              <a:off x="9802619" y="4855955"/>
              <a:ext cx="994840" cy="990103"/>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a:extLst>
                <a:ext uri="{C183D7F6-B498-43B3-948B-1728B52AA6E4}">
                  <adec:decorative xmlns:adec="http://schemas.microsoft.com/office/drawing/2017/decorative" val="1"/>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802619" y="4855954"/>
              <a:ext cx="994840" cy="990103"/>
            </a:xfrm>
            <a:prstGeom prst="rect">
              <a:avLst/>
            </a:prstGeom>
          </p:spPr>
        </p:pic>
        <p:sp>
          <p:nvSpPr>
            <p:cNvPr id="29" name="Rounded Rectangle 28"/>
            <p:cNvSpPr/>
            <p:nvPr/>
          </p:nvSpPr>
          <p:spPr bwMode="auto">
            <a:xfrm>
              <a:off x="9042712" y="2776323"/>
              <a:ext cx="964829" cy="960235"/>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a:extLst>
                <a:ext uri="{C183D7F6-B498-43B3-948B-1728B52AA6E4}">
                  <adec:decorative xmlns:adec="http://schemas.microsoft.com/office/drawing/2017/decorative" val="1"/>
                </a:ext>
              </a:extLst>
            </p:cNvPr>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042712" y="2776322"/>
              <a:ext cx="964829" cy="960235"/>
            </a:xfrm>
            <a:prstGeom prst="rect">
              <a:avLst/>
            </a:prstGeom>
          </p:spPr>
        </p:pic>
        <p:cxnSp>
          <p:nvCxnSpPr>
            <p:cNvPr id="12" name="Straight Arrow Connector 11"/>
            <p:cNvCxnSpPr/>
            <p:nvPr/>
          </p:nvCxnSpPr>
          <p:spPr>
            <a:xfrm flipH="1">
              <a:off x="4354286" y="4048145"/>
              <a:ext cx="2203166" cy="677195"/>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3541486" y="2838483"/>
              <a:ext cx="3015966" cy="1209662"/>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6531429" y="3651283"/>
              <a:ext cx="2481942" cy="391886"/>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557452" y="4048145"/>
              <a:ext cx="3268719" cy="86588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4695145" y="2485601"/>
              <a:ext cx="3947887" cy="3125089"/>
            </a:xfrm>
            <a:prstGeom prst="rect">
              <a:avLst/>
            </a:prstGeom>
            <a:ln w="28575">
              <a:solidFill>
                <a:schemeClr val="tx1"/>
              </a:solidFill>
            </a:ln>
            <a:effectLst>
              <a:outerShdw blurRad="50800" dist="38100" dir="2700000" algn="tl" rotWithShape="0">
                <a:prstClr val="black">
                  <a:alpha val="40000"/>
                </a:prstClr>
              </a:outerShdw>
            </a:effectLst>
          </p:spPr>
        </p:pic>
        <p:pic>
          <p:nvPicPr>
            <p:cNvPr id="3" name="Picture 2">
              <a:extLs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7413077" y="2500841"/>
              <a:ext cx="1229955" cy="3125089"/>
            </a:xfrm>
            <a:prstGeom prst="rect">
              <a:avLst/>
            </a:prstGeom>
            <a:ln w="28575">
              <a:solidFill>
                <a:schemeClr val="tx1"/>
              </a:solidFill>
            </a:ln>
            <a:effectLst>
              <a:outerShdw blurRad="50800" dist="38100" dir="2700000" algn="tl" rotWithShape="0">
                <a:prstClr val="black">
                  <a:alpha val="40000"/>
                </a:prstClr>
              </a:outerShdw>
            </a:effectLst>
          </p:spPr>
        </p:pic>
      </p:grpSp>
      <p:sp>
        <p:nvSpPr>
          <p:cNvPr id="4" name="Footer Placeholder 3">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9" name="Slide Number Placeholder 8">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20</a:t>
            </a:fld>
            <a:endParaRPr lang="en-US" dirty="0"/>
          </a:p>
        </p:txBody>
      </p:sp>
    </p:spTree>
    <p:custDataLst>
      <p:tags r:id="rId1"/>
    </p:custDataLst>
    <p:extLst>
      <p:ext uri="{BB962C8B-B14F-4D97-AF65-F5344CB8AC3E}">
        <p14:creationId xmlns:p14="http://schemas.microsoft.com/office/powerpoint/2010/main" val="802998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t>Section 2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dirty="0"/>
              <a:t>Trade capital expense for variable expense</a:t>
            </a:r>
            <a:endParaRPr lang="en-US" strike="sngStrike" dirty="0"/>
          </a:p>
          <a:p>
            <a:r>
              <a:rPr lang="en-US" dirty="0"/>
              <a:t>Benefit from massive economies of scale</a:t>
            </a:r>
            <a:endParaRPr lang="en-US" strike="sngStrike" dirty="0"/>
          </a:p>
          <a:p>
            <a:r>
              <a:rPr lang="en-US" dirty="0"/>
              <a:t>Stop guessing capacity</a:t>
            </a:r>
            <a:endParaRPr lang="en-US" strike="sngStrike" dirty="0"/>
          </a:p>
          <a:p>
            <a:r>
              <a:rPr lang="en-US" dirty="0"/>
              <a:t>Increase speed and agility</a:t>
            </a:r>
            <a:endParaRPr lang="en-US" strike="sngStrike" dirty="0"/>
          </a:p>
          <a:p>
            <a:r>
              <a:rPr lang="en-US" dirty="0"/>
              <a:t>Stop spending money on running and maintaining data centers</a:t>
            </a:r>
            <a:endParaRPr lang="en-US" strike="sngStrike" dirty="0"/>
          </a:p>
          <a:p>
            <a:r>
              <a:rPr lang="en-US" dirty="0"/>
              <a:t>Go global in minutes</a:t>
            </a:r>
            <a:endParaRPr lang="en-US" strike="sngStrike" dirty="0"/>
          </a:p>
          <a:p>
            <a:endParaRPr lang="en-US" dirty="0"/>
          </a:p>
          <a:p>
            <a:endParaRPr lang="en-US" dirty="0"/>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21</a:t>
            </a:fld>
            <a:endParaRPr lang="en-US" dirty="0"/>
          </a:p>
        </p:txBody>
      </p:sp>
      <p:sp>
        <p:nvSpPr>
          <p:cNvPr id="2" name="Footer Placeholder 1">
            <a:extLst>
              <a:ext uri="{FF2B5EF4-FFF2-40B4-BE49-F238E27FC236}">
                <a16:creationId xmlns:a16="http://schemas.microsoft.com/office/drawing/2014/main" id="{161F0458-3057-6C4E-AA8A-F09A50D08BCB}"/>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4011326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Module 1: Cloud Concepts Overview</a:t>
            </a:r>
          </a:p>
        </p:txBody>
      </p:sp>
      <p:sp>
        <p:nvSpPr>
          <p:cNvPr id="2" name="Title 1"/>
          <p:cNvSpPr>
            <a:spLocks noGrp="1"/>
          </p:cNvSpPr>
          <p:nvPr>
            <p:ph type="title"/>
          </p:nvPr>
        </p:nvSpPr>
        <p:spPr/>
        <p:txBody>
          <a:bodyPr>
            <a:noAutofit/>
          </a:bodyPr>
          <a:lstStyle/>
          <a:p>
            <a:r>
              <a:rPr lang="en-US" sz="4000" dirty="0"/>
              <a:t>Section 3: Introduction to Amazon Web Services (AWS)</a:t>
            </a:r>
          </a:p>
        </p:txBody>
      </p:sp>
      <p:sp>
        <p:nvSpPr>
          <p:cNvPr id="4" name="Footer Placeholder 3">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9132051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dirty="0"/>
              <a:t>What are web services?</a:t>
            </a:r>
          </a:p>
        </p:txBody>
      </p:sp>
      <p:sp>
        <p:nvSpPr>
          <p:cNvPr id="7" name="Content Placeholder 6"/>
          <p:cNvSpPr>
            <a:spLocks noGrp="1"/>
          </p:cNvSpPr>
          <p:nvPr>
            <p:ph idx="1"/>
          </p:nvPr>
        </p:nvSpPr>
        <p:spPr>
          <a:xfrm>
            <a:off x="449052" y="1440305"/>
            <a:ext cx="11139567" cy="4913308"/>
          </a:xfrm>
        </p:spPr>
        <p:txBody>
          <a:bodyPr/>
          <a:lstStyle/>
          <a:p>
            <a:pPr marL="0" indent="0">
              <a:buNone/>
            </a:pPr>
            <a:r>
              <a:rPr lang="en-US" altLang="ja-JP" dirty="0">
                <a:solidFill>
                  <a:prstClr val="black"/>
                </a:solidFill>
                <a:latin typeface="+mj-lt"/>
              </a:rPr>
              <a:t>A </a:t>
            </a:r>
            <a:r>
              <a:rPr lang="en-US" altLang="ja-JP" b="1" dirty="0">
                <a:solidFill>
                  <a:schemeClr val="accent5"/>
                </a:solidFill>
                <a:latin typeface="+mj-lt"/>
                <a:ea typeface="Amazon Ember" panose="020B0603020204020204" pitchFamily="34" charset="0"/>
                <a:cs typeface="Amazon Ember" panose="020B0603020204020204" pitchFamily="34" charset="0"/>
              </a:rPr>
              <a:t>web</a:t>
            </a:r>
            <a:r>
              <a:rPr lang="en-US" altLang="ja-JP" kern="0" dirty="0">
                <a:solidFill>
                  <a:schemeClr val="accent5"/>
                </a:solidFill>
                <a:latin typeface="+mj-lt"/>
                <a:cs typeface="Arial" pitchFamily="34" charset="0"/>
              </a:rPr>
              <a:t> </a:t>
            </a:r>
            <a:r>
              <a:rPr lang="en-US" altLang="ja-JP" b="1" dirty="0">
                <a:solidFill>
                  <a:schemeClr val="accent5"/>
                </a:solidFill>
                <a:latin typeface="+mj-lt"/>
                <a:ea typeface="Amazon Ember" panose="020B0603020204020204" pitchFamily="34" charset="0"/>
                <a:cs typeface="Amazon Ember" panose="020B0603020204020204" pitchFamily="34" charset="0"/>
              </a:rPr>
              <a:t>service</a:t>
            </a:r>
            <a:r>
              <a:rPr lang="en-US" altLang="ja-JP" kern="0" dirty="0">
                <a:solidFill>
                  <a:srgbClr val="414042"/>
                </a:solidFill>
                <a:latin typeface="+mj-lt"/>
                <a:cs typeface="Arial" pitchFamily="34" charset="0"/>
              </a:rPr>
              <a:t> </a:t>
            </a:r>
            <a:r>
              <a:rPr lang="en-US" altLang="ja-JP" dirty="0">
                <a:solidFill>
                  <a:prstClr val="black"/>
                </a:solidFill>
                <a:latin typeface="+mj-lt"/>
              </a:rPr>
              <a:t>is any piece of software that makes itself available over the internet and uses a </a:t>
            </a:r>
            <a:r>
              <a:rPr lang="en-US" altLang="ja-JP" b="1" dirty="0">
                <a:solidFill>
                  <a:schemeClr val="accent5"/>
                </a:solidFill>
                <a:latin typeface="+mj-lt"/>
                <a:ea typeface="Amazon Ember" panose="020B0603020204020204" pitchFamily="34" charset="0"/>
                <a:cs typeface="Amazon Ember" panose="020B0603020204020204" pitchFamily="34" charset="0"/>
              </a:rPr>
              <a:t>standardized format</a:t>
            </a:r>
            <a:r>
              <a:rPr lang="en-US" altLang="ja-JP" dirty="0">
                <a:latin typeface="+mj-lt"/>
                <a:ea typeface="Amazon Ember" panose="020B0603020204020204" pitchFamily="34" charset="0"/>
                <a:cs typeface="Amazon Ember" panose="020B0603020204020204" pitchFamily="34" charset="0"/>
              </a:rPr>
              <a:t>—such as Extensible Markup Language (</a:t>
            </a:r>
            <a:r>
              <a:rPr lang="en-US" altLang="ja-JP" dirty="0">
                <a:solidFill>
                  <a:prstClr val="black"/>
                </a:solidFill>
                <a:latin typeface="+mj-lt"/>
              </a:rPr>
              <a:t>XML) or JavaScript Object Notation (JSON)—for the request and the response of an </a:t>
            </a:r>
            <a:r>
              <a:rPr lang="en-US" altLang="ja-JP" b="1" dirty="0">
                <a:solidFill>
                  <a:schemeClr val="accent5"/>
                </a:solidFill>
                <a:latin typeface="+mj-lt"/>
                <a:ea typeface="Amazon Ember" panose="020B0603020204020204" pitchFamily="34" charset="0"/>
                <a:cs typeface="Amazon Ember" panose="020B0603020204020204" pitchFamily="34" charset="0"/>
              </a:rPr>
              <a:t>application programming interface (API) interaction</a:t>
            </a:r>
            <a:r>
              <a:rPr lang="en-US" altLang="ja-JP" dirty="0">
                <a:solidFill>
                  <a:prstClr val="black"/>
                </a:solidFill>
                <a:latin typeface="+mj-lt"/>
              </a:rPr>
              <a:t>.</a:t>
            </a:r>
          </a:p>
        </p:txBody>
      </p:sp>
      <p:grpSp>
        <p:nvGrpSpPr>
          <p:cNvPr id="5" name="Group 4" descr="laptop labeled client with right arrow going through internet cloud to server labeled web service. server labeled web service with left arrow going through internet cloud to laptop labeled client.">
            <a:extLst>
              <a:ext uri="{FF2B5EF4-FFF2-40B4-BE49-F238E27FC236}">
                <a16:creationId xmlns:a16="http://schemas.microsoft.com/office/drawing/2014/main" id="{A73A4F68-F397-4C72-B132-7F24077AFE08}"/>
              </a:ext>
            </a:extLst>
          </p:cNvPr>
          <p:cNvGrpSpPr/>
          <p:nvPr/>
        </p:nvGrpSpPr>
        <p:grpSpPr>
          <a:xfrm>
            <a:off x="990599" y="3601131"/>
            <a:ext cx="10255629" cy="2634586"/>
            <a:chOff x="990599" y="2748510"/>
            <a:chExt cx="10255629" cy="2634586"/>
          </a:xfrm>
        </p:grpSpPr>
        <p:pic>
          <p:nvPicPr>
            <p:cNvPr id="23" name="Picture 71">
              <a:extLst>
                <a:ext uri="{FF2B5EF4-FFF2-40B4-BE49-F238E27FC236}">
                  <a16:creationId xmlns:a16="http://schemas.microsoft.com/office/drawing/2014/main" id="{9C6068CC-0C70-EB49-9EF5-1A75F2C5AF8D}"/>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203920" y="3483426"/>
              <a:ext cx="1620895" cy="17160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 name="Picture 23">
              <a:extLst>
                <a:ext uri="{FF2B5EF4-FFF2-40B4-BE49-F238E27FC236}">
                  <a16:creationId xmlns:a16="http://schemas.microsoft.com/office/drawing/2014/main" id="{A9CCBE35-00B5-2649-B7BF-41ADBB6CC402}"/>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18814" t="13289" r="19369" b="15295"/>
            <a:stretch/>
          </p:blipFill>
          <p:spPr>
            <a:xfrm flipH="1">
              <a:off x="990599" y="3483427"/>
              <a:ext cx="2347421" cy="1752601"/>
            </a:xfrm>
            <a:prstGeom prst="rect">
              <a:avLst/>
            </a:prstGeom>
          </p:spPr>
        </p:pic>
        <p:sp>
          <p:nvSpPr>
            <p:cNvPr id="25" name="TextBox 70">
              <a:extLst>
                <a:ext uri="{FF2B5EF4-FFF2-40B4-BE49-F238E27FC236}">
                  <a16:creationId xmlns:a16="http://schemas.microsoft.com/office/drawing/2014/main" id="{5D51BDC0-D25B-C449-BD5E-9C5500229C4D}"/>
                </a:ext>
              </a:extLst>
            </p:cNvPr>
            <p:cNvSpPr txBox="1">
              <a:spLocks noChangeArrowheads="1"/>
            </p:cNvSpPr>
            <p:nvPr/>
          </p:nvSpPr>
          <p:spPr bwMode="auto">
            <a:xfrm>
              <a:off x="8782505" y="5058035"/>
              <a:ext cx="2463723"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Web service</a:t>
              </a:r>
            </a:p>
          </p:txBody>
        </p:sp>
        <p:cxnSp>
          <p:nvCxnSpPr>
            <p:cNvPr id="26" name="Straight Connector 25">
              <a:extLst>
                <a:ext uri="{FF2B5EF4-FFF2-40B4-BE49-F238E27FC236}">
                  <a16:creationId xmlns:a16="http://schemas.microsoft.com/office/drawing/2014/main" id="{95A8CE86-D8B4-AE45-81C9-4661F69D6F11}"/>
                </a:ext>
              </a:extLst>
            </p:cNvPr>
            <p:cNvCxnSpPr/>
            <p:nvPr/>
          </p:nvCxnSpPr>
          <p:spPr>
            <a:xfrm flipH="1">
              <a:off x="3414221" y="4658078"/>
              <a:ext cx="5865899" cy="44549"/>
            </a:xfrm>
            <a:prstGeom prst="straightConnector1">
              <a:avLst/>
            </a:prstGeom>
            <a:ln w="63500">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Connector 25">
              <a:extLst>
                <a:ext uri="{FF2B5EF4-FFF2-40B4-BE49-F238E27FC236}">
                  <a16:creationId xmlns:a16="http://schemas.microsoft.com/office/drawing/2014/main" id="{429EAEAE-743A-2A46-A05B-9902732884AD}"/>
                </a:ext>
              </a:extLst>
            </p:cNvPr>
            <p:cNvCxnSpPr/>
            <p:nvPr/>
          </p:nvCxnSpPr>
          <p:spPr>
            <a:xfrm rot="10800000" flipH="1">
              <a:off x="3414221" y="4016828"/>
              <a:ext cx="5865899" cy="44549"/>
            </a:xfrm>
            <a:prstGeom prst="straightConnector1">
              <a:avLst/>
            </a:prstGeom>
            <a:ln w="63500">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sp>
          <p:nvSpPr>
            <p:cNvPr id="28" name="TextBox 70">
              <a:extLst>
                <a:ext uri="{FF2B5EF4-FFF2-40B4-BE49-F238E27FC236}">
                  <a16:creationId xmlns:a16="http://schemas.microsoft.com/office/drawing/2014/main" id="{49BD549F-5DA0-C24D-A3DE-3466102D61DE}"/>
                </a:ext>
              </a:extLst>
            </p:cNvPr>
            <p:cNvSpPr txBox="1">
              <a:spLocks noChangeArrowheads="1"/>
            </p:cNvSpPr>
            <p:nvPr/>
          </p:nvSpPr>
          <p:spPr bwMode="auto">
            <a:xfrm>
              <a:off x="1578127" y="5071330"/>
              <a:ext cx="2463723"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Client</a:t>
              </a:r>
              <a:endParaRPr lang="en-US" sz="14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9" name="TextBox 70">
              <a:extLst>
                <a:ext uri="{FF2B5EF4-FFF2-40B4-BE49-F238E27FC236}">
                  <a16:creationId xmlns:a16="http://schemas.microsoft.com/office/drawing/2014/main" id="{FD208C97-C455-B44E-A2FA-5F944F8C6D54}"/>
                </a:ext>
              </a:extLst>
            </p:cNvPr>
            <p:cNvSpPr txBox="1">
              <a:spLocks noChangeArrowheads="1"/>
            </p:cNvSpPr>
            <p:nvPr/>
          </p:nvSpPr>
          <p:spPr bwMode="auto">
            <a:xfrm>
              <a:off x="3265880" y="4839172"/>
              <a:ext cx="2463723"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Response message</a:t>
              </a:r>
            </a:p>
          </p:txBody>
        </p:sp>
        <p:sp>
          <p:nvSpPr>
            <p:cNvPr id="30" name="TextBox 70">
              <a:extLst>
                <a:ext uri="{FF2B5EF4-FFF2-40B4-BE49-F238E27FC236}">
                  <a16:creationId xmlns:a16="http://schemas.microsoft.com/office/drawing/2014/main" id="{D2A1EBC6-A29A-F948-A5A3-6A0EBF22ABA9}"/>
                </a:ext>
              </a:extLst>
            </p:cNvPr>
            <p:cNvSpPr txBox="1">
              <a:spLocks noChangeArrowheads="1"/>
            </p:cNvSpPr>
            <p:nvPr/>
          </p:nvSpPr>
          <p:spPr bwMode="auto">
            <a:xfrm>
              <a:off x="6970896" y="3700247"/>
              <a:ext cx="2463723"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Request message</a:t>
              </a:r>
            </a:p>
          </p:txBody>
        </p:sp>
        <p:pic>
          <p:nvPicPr>
            <p:cNvPr id="33" name="Picture 30">
              <a:extLst>
                <a:ext uri="{FF2B5EF4-FFF2-40B4-BE49-F238E27FC236}">
                  <a16:creationId xmlns:a16="http://schemas.microsoft.com/office/drawing/2014/main" id="{EF6E96D8-B3F5-2148-B48E-D72527B2924A}"/>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077127" y="2748510"/>
              <a:ext cx="2451667" cy="26345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2" name="TextBox 31">
              <a:extLst>
                <a:ext uri="{FF2B5EF4-FFF2-40B4-BE49-F238E27FC236}">
                  <a16:creationId xmlns:a16="http://schemas.microsoft.com/office/drawing/2014/main" id="{6536CB53-E7DE-014A-8033-B886BB9AC0A0}"/>
                </a:ext>
              </a:extLst>
            </p:cNvPr>
            <p:cNvSpPr txBox="1">
              <a:spLocks noChangeArrowheads="1"/>
            </p:cNvSpPr>
            <p:nvPr/>
          </p:nvSpPr>
          <p:spPr bwMode="auto">
            <a:xfrm>
              <a:off x="4898276" y="4547684"/>
              <a:ext cx="2809364" cy="2462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Internet</a:t>
              </a:r>
              <a:endParaRPr lang="en-US" sz="1400" b="1" dirty="0">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2" name="Footer Placeholder 1">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23</a:t>
            </a:fld>
            <a:endParaRPr lang="en-US" dirty="0"/>
          </a:p>
        </p:txBody>
      </p:sp>
    </p:spTree>
    <p:custDataLst>
      <p:tags r:id="rId1"/>
    </p:custDataLst>
    <p:extLst>
      <p:ext uri="{BB962C8B-B14F-4D97-AF65-F5344CB8AC3E}">
        <p14:creationId xmlns:p14="http://schemas.microsoft.com/office/powerpoint/2010/main" val="281007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07A5F-CF8E-44E7-AD14-142EF82B4540}"/>
              </a:ext>
            </a:extLst>
          </p:cNvPr>
          <p:cNvSpPr>
            <a:spLocks noGrp="1"/>
          </p:cNvSpPr>
          <p:nvPr>
            <p:ph type="title"/>
          </p:nvPr>
        </p:nvSpPr>
        <p:spPr/>
        <p:txBody>
          <a:bodyPr/>
          <a:lstStyle/>
          <a:p>
            <a:r>
              <a:rPr lang="en-US" dirty="0"/>
              <a:t>What is AWS?</a:t>
            </a:r>
          </a:p>
        </p:txBody>
      </p:sp>
      <p:sp>
        <p:nvSpPr>
          <p:cNvPr id="3" name="Content Placeholder 2">
            <a:extLst>
              <a:ext uri="{FF2B5EF4-FFF2-40B4-BE49-F238E27FC236}">
                <a16:creationId xmlns:a16="http://schemas.microsoft.com/office/drawing/2014/main" id="{C16D0D1A-38D3-482A-9832-B779620BD3DE}"/>
              </a:ext>
            </a:extLst>
          </p:cNvPr>
          <p:cNvSpPr>
            <a:spLocks noGrp="1"/>
          </p:cNvSpPr>
          <p:nvPr>
            <p:ph idx="1"/>
          </p:nvPr>
        </p:nvSpPr>
        <p:spPr/>
        <p:txBody>
          <a:bodyPr/>
          <a:lstStyle/>
          <a:p>
            <a:r>
              <a:rPr lang="en-US" dirty="0"/>
              <a:t>AWS is a </a:t>
            </a:r>
            <a:r>
              <a:rPr lang="en-US" b="1" dirty="0">
                <a:solidFill>
                  <a:schemeClr val="accent5"/>
                </a:solidFill>
              </a:rPr>
              <a:t>secure cloud platform</a:t>
            </a:r>
            <a:r>
              <a:rPr lang="en-US" b="1" dirty="0">
                <a:solidFill>
                  <a:schemeClr val="accent6"/>
                </a:solidFill>
              </a:rPr>
              <a:t> </a:t>
            </a:r>
            <a:r>
              <a:rPr lang="en-US" dirty="0"/>
              <a:t>that offers a </a:t>
            </a:r>
            <a:r>
              <a:rPr lang="en-US" b="1" dirty="0">
                <a:solidFill>
                  <a:schemeClr val="accent5"/>
                </a:solidFill>
              </a:rPr>
              <a:t>broad set of global cloud-based products</a:t>
            </a:r>
            <a:r>
              <a:rPr lang="en-US" dirty="0"/>
              <a:t>.</a:t>
            </a:r>
          </a:p>
          <a:p>
            <a:r>
              <a:rPr lang="en-US" dirty="0"/>
              <a:t>AWS provides you with </a:t>
            </a:r>
            <a:r>
              <a:rPr lang="en-US" b="1" dirty="0">
                <a:solidFill>
                  <a:schemeClr val="accent5"/>
                </a:solidFill>
              </a:rPr>
              <a:t>on-demand access</a:t>
            </a:r>
            <a:r>
              <a:rPr lang="en-US" dirty="0"/>
              <a:t> to compute, storage, network, database, and other IT resources and management tools.</a:t>
            </a:r>
          </a:p>
          <a:p>
            <a:r>
              <a:rPr lang="en-US" dirty="0"/>
              <a:t>AWS offers </a:t>
            </a:r>
            <a:r>
              <a:rPr lang="en-US" b="1" dirty="0">
                <a:solidFill>
                  <a:schemeClr val="accent5"/>
                </a:solidFill>
              </a:rPr>
              <a:t>flexibility</a:t>
            </a:r>
            <a:r>
              <a:rPr lang="en-US" dirty="0"/>
              <a:t>.</a:t>
            </a:r>
          </a:p>
          <a:p>
            <a:r>
              <a:rPr lang="en-US" dirty="0"/>
              <a:t>You </a:t>
            </a:r>
            <a:r>
              <a:rPr lang="en-US" b="1" dirty="0">
                <a:solidFill>
                  <a:schemeClr val="accent5"/>
                </a:solidFill>
              </a:rPr>
              <a:t>pay only for the individual services you need</a:t>
            </a:r>
            <a:r>
              <a:rPr lang="en-US" dirty="0"/>
              <a:t>, for </a:t>
            </a:r>
            <a:r>
              <a:rPr lang="en-US" b="1" dirty="0">
                <a:solidFill>
                  <a:schemeClr val="accent5"/>
                </a:solidFill>
              </a:rPr>
              <a:t>as long as you use them</a:t>
            </a:r>
            <a:r>
              <a:rPr lang="en-US" dirty="0"/>
              <a:t>.</a:t>
            </a:r>
          </a:p>
          <a:p>
            <a:r>
              <a:rPr lang="en-US" dirty="0"/>
              <a:t>AWS services </a:t>
            </a:r>
            <a:r>
              <a:rPr lang="en-US" b="1" dirty="0">
                <a:solidFill>
                  <a:schemeClr val="accent5"/>
                </a:solidFill>
              </a:rPr>
              <a:t>work together</a:t>
            </a:r>
            <a:r>
              <a:rPr lang="en-US" dirty="0"/>
              <a:t> like building blocks.</a:t>
            </a:r>
          </a:p>
        </p:txBody>
      </p:sp>
      <p:sp>
        <p:nvSpPr>
          <p:cNvPr id="5" name="Footer Placeholder 4">
            <a:extLst>
              <a:ext uri="{FF2B5EF4-FFF2-40B4-BE49-F238E27FC236}">
                <a16:creationId xmlns:a16="http://schemas.microsoft.com/office/drawing/2014/main" id="{151A7C78-4571-4510-9202-7E8F39EA4F73}"/>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0D5D8B70-E87F-4055-ACB4-FEBC0DE30CB0}"/>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24</a:t>
            </a:fld>
            <a:endParaRPr lang="en-US" dirty="0"/>
          </a:p>
        </p:txBody>
      </p:sp>
    </p:spTree>
    <p:custDataLst>
      <p:tags r:id="rId1"/>
    </p:custDataLst>
    <p:extLst>
      <p:ext uri="{BB962C8B-B14F-4D97-AF65-F5344CB8AC3E}">
        <p14:creationId xmlns:p14="http://schemas.microsoft.com/office/powerpoint/2010/main" val="42550143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mn-lt"/>
              </a:rPr>
              <a:t>Categories of AWS services</a:t>
            </a:r>
          </a:p>
        </p:txBody>
      </p:sp>
      <p:grpSp>
        <p:nvGrpSpPr>
          <p:cNvPr id="10" name="Group 9">
            <a:extLst>
              <a:ext uri="{FF2B5EF4-FFF2-40B4-BE49-F238E27FC236}">
                <a16:creationId xmlns:a16="http://schemas.microsoft.com/office/drawing/2014/main" id="{CC3F304A-0294-402F-9557-719064858BEA}"/>
              </a:ext>
              <a:ext uri="{C183D7F6-B498-43B3-948B-1728B52AA6E4}">
                <adec:decorative xmlns:adec="http://schemas.microsoft.com/office/drawing/2017/decorative" val="1"/>
              </a:ext>
            </a:extLst>
          </p:cNvPr>
          <p:cNvGrpSpPr/>
          <p:nvPr/>
        </p:nvGrpSpPr>
        <p:grpSpPr>
          <a:xfrm>
            <a:off x="501091" y="1226550"/>
            <a:ext cx="11192224" cy="5273751"/>
            <a:chOff x="501091" y="1226550"/>
            <a:chExt cx="11192224" cy="5273751"/>
          </a:xfrm>
        </p:grpSpPr>
        <p:sp>
          <p:nvSpPr>
            <p:cNvPr id="35" name="TextBox 34">
              <a:extLst>
                <a:ext uri="{FF2B5EF4-FFF2-40B4-BE49-F238E27FC236}">
                  <a16:creationId xmlns:a16="http://schemas.microsoft.com/office/drawing/2014/main" id="{6CB940ED-E182-4845-AE19-8960602EE7FD}"/>
                </a:ext>
              </a:extLst>
            </p:cNvPr>
            <p:cNvSpPr txBox="1"/>
            <p:nvPr/>
          </p:nvSpPr>
          <p:spPr>
            <a:xfrm>
              <a:off x="6559492" y="3179421"/>
              <a:ext cx="1635384"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Developer Tools</a:t>
              </a:r>
            </a:p>
          </p:txBody>
        </p:sp>
        <p:pic>
          <p:nvPicPr>
            <p:cNvPr id="45" name="Graphic 44" descr="AWS developer tools icon.">
              <a:extLst>
                <a:ext uri="{FF2B5EF4-FFF2-40B4-BE49-F238E27FC236}">
                  <a16:creationId xmlns:a16="http://schemas.microsoft.com/office/drawing/2014/main" id="{693F8DC6-C582-4941-9AD2-3F30DCEEBBC6}"/>
                </a:ext>
                <a:ext uri="{C183D7F6-B498-43B3-948B-1728B52AA6E4}">
                  <adec:decorative xmlns:adec="http://schemas.microsoft.com/office/drawing/2017/decorative" val="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11424" y="2490944"/>
              <a:ext cx="731520" cy="731520"/>
            </a:xfrm>
            <a:prstGeom prst="rect">
              <a:avLst/>
            </a:prstGeom>
          </p:spPr>
        </p:pic>
        <p:sp>
          <p:nvSpPr>
            <p:cNvPr id="37" name="TextBox 36">
              <a:extLst>
                <a:ext uri="{FF2B5EF4-FFF2-40B4-BE49-F238E27FC236}">
                  <a16:creationId xmlns:a16="http://schemas.microsoft.com/office/drawing/2014/main" id="{8A8AEC52-D7C1-4E29-990F-5CA8ED949072}"/>
                </a:ext>
              </a:extLst>
            </p:cNvPr>
            <p:cNvSpPr txBox="1"/>
            <p:nvPr/>
          </p:nvSpPr>
          <p:spPr>
            <a:xfrm>
              <a:off x="6391378" y="5915526"/>
              <a:ext cx="1971612" cy="584775"/>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Security, Identity, 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 Compliance</a:t>
              </a:r>
            </a:p>
          </p:txBody>
        </p:sp>
        <p:pic>
          <p:nvPicPr>
            <p:cNvPr id="47" name="Graphic 46" descr="AWs security and identity icon.">
              <a:extLst>
                <a:ext uri="{FF2B5EF4-FFF2-40B4-BE49-F238E27FC236}">
                  <a16:creationId xmlns:a16="http://schemas.microsoft.com/office/drawing/2014/main" id="{20219465-2930-4222-8CB2-BCCC8F2F380D}"/>
                </a:ext>
                <a:ext uri="{C183D7F6-B498-43B3-948B-1728B52AA6E4}">
                  <adec:decorative xmlns:adec="http://schemas.microsoft.com/office/drawing/2017/decorative" val="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11424" y="5240456"/>
              <a:ext cx="731520" cy="731520"/>
            </a:xfrm>
            <a:prstGeom prst="rect">
              <a:avLst/>
            </a:prstGeom>
          </p:spPr>
        </p:pic>
        <p:pic>
          <p:nvPicPr>
            <p:cNvPr id="58" name="Graphic 57">
              <a:extLst>
                <a:ext uri="{FF2B5EF4-FFF2-40B4-BE49-F238E27FC236}">
                  <a16:creationId xmlns:a16="http://schemas.microsoft.com/office/drawing/2014/main" id="{E115ADA5-4FD3-634B-9CEB-C2ACD1B686F2}"/>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11424" y="1226550"/>
              <a:ext cx="731520" cy="731520"/>
            </a:xfrm>
            <a:prstGeom prst="rect">
              <a:avLst/>
            </a:prstGeom>
          </p:spPr>
        </p:pic>
        <p:sp>
          <p:nvSpPr>
            <p:cNvPr id="60" name="TextBox 59">
              <a:extLst>
                <a:ext uri="{FF2B5EF4-FFF2-40B4-BE49-F238E27FC236}">
                  <a16:creationId xmlns:a16="http://schemas.microsoft.com/office/drawing/2014/main" id="{25B36EFC-4DE3-884A-8A21-A73020518C07}"/>
                </a:ext>
              </a:extLst>
            </p:cNvPr>
            <p:cNvSpPr txBox="1"/>
            <p:nvPr/>
          </p:nvSpPr>
          <p:spPr>
            <a:xfrm>
              <a:off x="6805553" y="1907686"/>
              <a:ext cx="114326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Blockchain</a:t>
              </a:r>
            </a:p>
          </p:txBody>
        </p:sp>
        <p:pic>
          <p:nvPicPr>
            <p:cNvPr id="74" name="Graphic 73">
              <a:extLst>
                <a:ext uri="{FF2B5EF4-FFF2-40B4-BE49-F238E27FC236}">
                  <a16:creationId xmlns:a16="http://schemas.microsoft.com/office/drawing/2014/main" id="{FDF3D634-D03D-164F-A9B6-811A7201F790}"/>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11424" y="3881466"/>
              <a:ext cx="731520" cy="731520"/>
            </a:xfrm>
            <a:prstGeom prst="rect">
              <a:avLst/>
            </a:prstGeom>
          </p:spPr>
        </p:pic>
        <p:sp>
          <p:nvSpPr>
            <p:cNvPr id="76" name="TextBox 75">
              <a:extLst>
                <a:ext uri="{FF2B5EF4-FFF2-40B4-BE49-F238E27FC236}">
                  <a16:creationId xmlns:a16="http://schemas.microsoft.com/office/drawing/2014/main" id="{B37499C4-85AB-1643-B309-6C6C773B623F}"/>
                </a:ext>
              </a:extLst>
            </p:cNvPr>
            <p:cNvSpPr txBox="1"/>
            <p:nvPr/>
          </p:nvSpPr>
          <p:spPr>
            <a:xfrm>
              <a:off x="6627620" y="4567517"/>
              <a:ext cx="1499128"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Media Services</a:t>
              </a:r>
            </a:p>
          </p:txBody>
        </p:sp>
        <p:pic>
          <p:nvPicPr>
            <p:cNvPr id="24" name="Graphic 23" descr="AWS storage icon.">
              <a:extLst>
                <a:ext uri="{FF2B5EF4-FFF2-40B4-BE49-F238E27FC236}">
                  <a16:creationId xmlns:a16="http://schemas.microsoft.com/office/drawing/2014/main" id="{E356DDF8-6319-4787-AA90-C7EEA0097514}"/>
                </a:ext>
                <a:ext uri="{C183D7F6-B498-43B3-948B-1728B52AA6E4}">
                  <adec:decorative xmlns:adec="http://schemas.microsoft.com/office/drawing/2017/decorative" val="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63510" y="5240456"/>
              <a:ext cx="731520" cy="731520"/>
            </a:xfrm>
            <a:prstGeom prst="rect">
              <a:avLst/>
            </a:prstGeom>
          </p:spPr>
        </p:pic>
        <p:sp>
          <p:nvSpPr>
            <p:cNvPr id="25" name="TextBox 24">
              <a:extLst>
                <a:ext uri="{FF2B5EF4-FFF2-40B4-BE49-F238E27FC236}">
                  <a16:creationId xmlns:a16="http://schemas.microsoft.com/office/drawing/2014/main" id="{F8897D01-9B02-4480-A482-C607893138B6}"/>
                </a:ext>
              </a:extLst>
            </p:cNvPr>
            <p:cNvSpPr txBox="1"/>
            <p:nvPr/>
          </p:nvSpPr>
          <p:spPr>
            <a:xfrm>
              <a:off x="8985880" y="5915526"/>
              <a:ext cx="88678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Storage</a:t>
              </a:r>
            </a:p>
          </p:txBody>
        </p:sp>
        <p:sp>
          <p:nvSpPr>
            <p:cNvPr id="32" name="TextBox 31">
              <a:extLst>
                <a:ext uri="{FF2B5EF4-FFF2-40B4-BE49-F238E27FC236}">
                  <a16:creationId xmlns:a16="http://schemas.microsoft.com/office/drawing/2014/main" id="{AE20C2D3-E886-4EB3-A672-17CF83D8C99F}"/>
                </a:ext>
              </a:extLst>
            </p:cNvPr>
            <p:cNvSpPr txBox="1"/>
            <p:nvPr/>
          </p:nvSpPr>
          <p:spPr>
            <a:xfrm>
              <a:off x="8789512" y="1907686"/>
              <a:ext cx="1279517"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Business </a:t>
              </a:r>
              <a:b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Applications</a:t>
              </a:r>
            </a:p>
          </p:txBody>
        </p:sp>
        <p:pic>
          <p:nvPicPr>
            <p:cNvPr id="39" name="Graphic 38" descr="AWS enterprise applications icon.">
              <a:extLst>
                <a:ext uri="{FF2B5EF4-FFF2-40B4-BE49-F238E27FC236}">
                  <a16:creationId xmlns:a16="http://schemas.microsoft.com/office/drawing/2014/main" id="{79E2A1C7-B65E-4107-BBA7-6CBFA140D29E}"/>
                </a:ext>
                <a:ext uri="{C183D7F6-B498-43B3-948B-1728B52AA6E4}">
                  <adec:decorative xmlns:adec="http://schemas.microsoft.com/office/drawing/2017/decorative" val="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063510" y="1226550"/>
              <a:ext cx="731520" cy="731520"/>
            </a:xfrm>
            <a:prstGeom prst="rect">
              <a:avLst/>
            </a:prstGeom>
          </p:spPr>
        </p:pic>
        <p:pic>
          <p:nvPicPr>
            <p:cNvPr id="71" name="Graphic 70">
              <a:extLst>
                <a:ext uri="{FF2B5EF4-FFF2-40B4-BE49-F238E27FC236}">
                  <a16:creationId xmlns:a16="http://schemas.microsoft.com/office/drawing/2014/main" id="{93DAA41C-C974-AD47-A53C-1039F8E2DBC3}"/>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063510" y="2490944"/>
              <a:ext cx="731520" cy="731520"/>
            </a:xfrm>
            <a:prstGeom prst="rect">
              <a:avLst/>
            </a:prstGeom>
          </p:spPr>
        </p:pic>
        <p:sp>
          <p:nvSpPr>
            <p:cNvPr id="72" name="TextBox 71">
              <a:extLst>
                <a:ext uri="{FF2B5EF4-FFF2-40B4-BE49-F238E27FC236}">
                  <a16:creationId xmlns:a16="http://schemas.microsoft.com/office/drawing/2014/main" id="{3692D3A0-CABC-3440-84AD-881EF14C1585}"/>
                </a:ext>
              </a:extLst>
            </p:cNvPr>
            <p:cNvSpPr txBox="1"/>
            <p:nvPr/>
          </p:nvSpPr>
          <p:spPr>
            <a:xfrm>
              <a:off x="8835999" y="3179421"/>
              <a:ext cx="1186543"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End User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Computing</a:t>
              </a:r>
            </a:p>
          </p:txBody>
        </p:sp>
        <p:pic>
          <p:nvPicPr>
            <p:cNvPr id="77" name="Graphic 76">
              <a:extLst>
                <a:ext uri="{FF2B5EF4-FFF2-40B4-BE49-F238E27FC236}">
                  <a16:creationId xmlns:a16="http://schemas.microsoft.com/office/drawing/2014/main" id="{A9FD4A75-9442-7545-BE2D-9637B4E802EB}"/>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063510" y="3881466"/>
              <a:ext cx="731520" cy="731520"/>
            </a:xfrm>
            <a:prstGeom prst="rect">
              <a:avLst/>
            </a:prstGeom>
          </p:spPr>
        </p:pic>
        <p:sp>
          <p:nvSpPr>
            <p:cNvPr id="78" name="TextBox 77">
              <a:extLst>
                <a:ext uri="{FF2B5EF4-FFF2-40B4-BE49-F238E27FC236}">
                  <a16:creationId xmlns:a16="http://schemas.microsoft.com/office/drawing/2014/main" id="{192EABF2-A4D4-2447-AC15-7BE6FFEB2316}"/>
                </a:ext>
              </a:extLst>
            </p:cNvPr>
            <p:cNvSpPr txBox="1"/>
            <p:nvPr/>
          </p:nvSpPr>
          <p:spPr>
            <a:xfrm>
              <a:off x="8684515" y="4567517"/>
              <a:ext cx="1489510"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Migration and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Transfer</a:t>
              </a:r>
            </a:p>
          </p:txBody>
        </p:sp>
        <p:sp>
          <p:nvSpPr>
            <p:cNvPr id="33" name="TextBox 32">
              <a:extLst>
                <a:ext uri="{FF2B5EF4-FFF2-40B4-BE49-F238E27FC236}">
                  <a16:creationId xmlns:a16="http://schemas.microsoft.com/office/drawing/2014/main" id="{DC1DF143-2940-4413-AF10-AFE41270FFD9}"/>
                </a:ext>
              </a:extLst>
            </p:cNvPr>
            <p:cNvSpPr txBox="1"/>
            <p:nvPr/>
          </p:nvSpPr>
          <p:spPr>
            <a:xfrm>
              <a:off x="10699934" y="4567517"/>
              <a:ext cx="788999"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Mobile</a:t>
              </a:r>
            </a:p>
          </p:txBody>
        </p:sp>
        <p:pic>
          <p:nvPicPr>
            <p:cNvPr id="40" name="Graphic 39" descr="AWS mobile icon.">
              <a:extLst>
                <a:ext uri="{FF2B5EF4-FFF2-40B4-BE49-F238E27FC236}">
                  <a16:creationId xmlns:a16="http://schemas.microsoft.com/office/drawing/2014/main" id="{8C0FABC2-4238-43BD-9506-86B5F95FA792}"/>
                </a:ext>
                <a:ext uri="{C183D7F6-B498-43B3-948B-1728B52AA6E4}">
                  <adec:decorative xmlns:adec="http://schemas.microsoft.com/office/drawing/2017/decorative" val="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728673" y="3881466"/>
              <a:ext cx="731520" cy="731520"/>
            </a:xfrm>
            <a:prstGeom prst="rect">
              <a:avLst/>
            </a:prstGeom>
          </p:spPr>
        </p:pic>
        <p:pic>
          <p:nvPicPr>
            <p:cNvPr id="22" name="Graphic 21" descr="AWS compute icon.">
              <a:extLst>
                <a:ext uri="{FF2B5EF4-FFF2-40B4-BE49-F238E27FC236}">
                  <a16:creationId xmlns:a16="http://schemas.microsoft.com/office/drawing/2014/main" id="{5ACF59DB-8F9A-48FE-B180-E14F8F83A73B}"/>
                </a:ext>
                <a:ext uri="{C183D7F6-B498-43B3-948B-1728B52AA6E4}">
                  <adec:decorative xmlns:adec="http://schemas.microsoft.com/office/drawing/2017/decorative" val="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728673" y="1226550"/>
              <a:ext cx="731520" cy="731520"/>
            </a:xfrm>
            <a:prstGeom prst="rect">
              <a:avLst/>
            </a:prstGeom>
          </p:spPr>
        </p:pic>
        <p:sp>
          <p:nvSpPr>
            <p:cNvPr id="23" name="TextBox 22">
              <a:extLst>
                <a:ext uri="{FF2B5EF4-FFF2-40B4-BE49-F238E27FC236}">
                  <a16:creationId xmlns:a16="http://schemas.microsoft.com/office/drawing/2014/main" id="{970CF5FF-F040-48FF-A950-76231EAFDD24}"/>
                </a:ext>
              </a:extLst>
            </p:cNvPr>
            <p:cNvSpPr txBox="1"/>
            <p:nvPr/>
          </p:nvSpPr>
          <p:spPr>
            <a:xfrm>
              <a:off x="10587724" y="1907686"/>
              <a:ext cx="1013419"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Compute</a:t>
              </a:r>
            </a:p>
          </p:txBody>
        </p:sp>
        <p:pic>
          <p:nvPicPr>
            <p:cNvPr id="80" name="Graphic 79">
              <a:extLst>
                <a:ext uri="{FF2B5EF4-FFF2-40B4-BE49-F238E27FC236}">
                  <a16:creationId xmlns:a16="http://schemas.microsoft.com/office/drawing/2014/main" id="{E2B8BEDD-83DC-7340-BEE5-007FB8658AB3}"/>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728673" y="2490944"/>
              <a:ext cx="731520" cy="731520"/>
            </a:xfrm>
            <a:prstGeom prst="rect">
              <a:avLst/>
            </a:prstGeom>
          </p:spPr>
        </p:pic>
        <p:sp>
          <p:nvSpPr>
            <p:cNvPr id="81" name="TextBox 80">
              <a:extLst>
                <a:ext uri="{FF2B5EF4-FFF2-40B4-BE49-F238E27FC236}">
                  <a16:creationId xmlns:a16="http://schemas.microsoft.com/office/drawing/2014/main" id="{FE2E7497-1FDC-0145-B2D7-2BB113820948}"/>
                </a:ext>
              </a:extLst>
            </p:cNvPr>
            <p:cNvSpPr txBox="1"/>
            <p:nvPr/>
          </p:nvSpPr>
          <p:spPr>
            <a:xfrm>
              <a:off x="10495551" y="3179421"/>
              <a:ext cx="1197764"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Game Tech</a:t>
              </a:r>
            </a:p>
          </p:txBody>
        </p:sp>
        <p:sp>
          <p:nvSpPr>
            <p:cNvPr id="36" name="TextBox 35">
              <a:extLst>
                <a:ext uri="{FF2B5EF4-FFF2-40B4-BE49-F238E27FC236}">
                  <a16:creationId xmlns:a16="http://schemas.microsoft.com/office/drawing/2014/main" id="{DB1B3266-2555-43EB-AC7A-9550108148FA}"/>
                </a:ext>
              </a:extLst>
            </p:cNvPr>
            <p:cNvSpPr txBox="1"/>
            <p:nvPr/>
          </p:nvSpPr>
          <p:spPr>
            <a:xfrm>
              <a:off x="4245315" y="4567517"/>
              <a:ext cx="1824538"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Management and </a:t>
              </a:r>
              <a:b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Governance</a:t>
              </a:r>
            </a:p>
          </p:txBody>
        </p:sp>
        <p:pic>
          <p:nvPicPr>
            <p:cNvPr id="46" name="Graphic 45" descr="AWS management tools icon.">
              <a:extLst>
                <a:ext uri="{FF2B5EF4-FFF2-40B4-BE49-F238E27FC236}">
                  <a16:creationId xmlns:a16="http://schemas.microsoft.com/office/drawing/2014/main" id="{B4E14D40-B48E-4CC2-8499-58B2477D85D8}"/>
                </a:ext>
                <a:ext uri="{C183D7F6-B498-43B3-948B-1728B52AA6E4}">
                  <adec:decorative xmlns:adec="http://schemas.microsoft.com/office/drawing/2017/decorative" val="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791824" y="3881466"/>
              <a:ext cx="731520" cy="731520"/>
            </a:xfrm>
            <a:prstGeom prst="rect">
              <a:avLst/>
            </a:prstGeom>
          </p:spPr>
        </p:pic>
        <p:pic>
          <p:nvPicPr>
            <p:cNvPr id="26" name="Graphic 25" descr="AWS database icon.">
              <a:extLst>
                <a:ext uri="{FF2B5EF4-FFF2-40B4-BE49-F238E27FC236}">
                  <a16:creationId xmlns:a16="http://schemas.microsoft.com/office/drawing/2014/main" id="{CD490A6D-3B43-4E2E-8037-798CD75403A1}"/>
                </a:ext>
                <a:ext uri="{C183D7F6-B498-43B3-948B-1728B52AA6E4}">
                  <adec:decorative xmlns:adec="http://schemas.microsoft.com/office/drawing/2017/decorative" val="0"/>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791824" y="2490944"/>
              <a:ext cx="731520" cy="731520"/>
            </a:xfrm>
            <a:prstGeom prst="rect">
              <a:avLst/>
            </a:prstGeom>
          </p:spPr>
        </p:pic>
        <p:sp>
          <p:nvSpPr>
            <p:cNvPr id="27" name="TextBox 26">
              <a:extLst>
                <a:ext uri="{FF2B5EF4-FFF2-40B4-BE49-F238E27FC236}">
                  <a16:creationId xmlns:a16="http://schemas.microsoft.com/office/drawing/2014/main" id="{7FDD4960-C8B5-489C-82A0-9CA33CC5BBB5}"/>
                </a:ext>
              </a:extLst>
            </p:cNvPr>
            <p:cNvSpPr txBox="1"/>
            <p:nvPr/>
          </p:nvSpPr>
          <p:spPr>
            <a:xfrm>
              <a:off x="4648470" y="3179421"/>
              <a:ext cx="1018228"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Database</a:t>
              </a:r>
            </a:p>
          </p:txBody>
        </p:sp>
        <p:pic>
          <p:nvPicPr>
            <p:cNvPr id="63" name="Graphic 62">
              <a:extLst>
                <a:ext uri="{FF2B5EF4-FFF2-40B4-BE49-F238E27FC236}">
                  <a16:creationId xmlns:a16="http://schemas.microsoft.com/office/drawing/2014/main" id="{C9962C28-472E-184B-8D92-C45F606D97E3}"/>
                </a:ext>
                <a:ext uri="{C183D7F6-B498-43B3-948B-1728B52AA6E4}">
                  <adec:decorative xmlns:adec="http://schemas.microsoft.com/office/drawing/2017/decorative" val="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791824" y="1226550"/>
              <a:ext cx="731520" cy="731520"/>
            </a:xfrm>
            <a:prstGeom prst="rect">
              <a:avLst/>
            </a:prstGeom>
          </p:spPr>
        </p:pic>
        <p:sp>
          <p:nvSpPr>
            <p:cNvPr id="64" name="TextBox 63">
              <a:extLst>
                <a:ext uri="{FF2B5EF4-FFF2-40B4-BE49-F238E27FC236}">
                  <a16:creationId xmlns:a16="http://schemas.microsoft.com/office/drawing/2014/main" id="{F2355A63-AF06-304C-AEA6-A7E601F2930E}"/>
                </a:ext>
              </a:extLst>
            </p:cNvPr>
            <p:cNvSpPr txBox="1"/>
            <p:nvPr/>
          </p:nvSpPr>
          <p:spPr>
            <a:xfrm>
              <a:off x="4592365" y="1907686"/>
              <a:ext cx="1130439"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AR and VR</a:t>
              </a:r>
            </a:p>
          </p:txBody>
        </p:sp>
        <p:pic>
          <p:nvPicPr>
            <p:cNvPr id="84" name="Graphic 83">
              <a:extLst>
                <a:ext uri="{FF2B5EF4-FFF2-40B4-BE49-F238E27FC236}">
                  <a16:creationId xmlns:a16="http://schemas.microsoft.com/office/drawing/2014/main" id="{76CC1574-4316-8745-88E7-3574F7267834}"/>
                </a:ext>
                <a:ext uri="{C183D7F6-B498-43B3-948B-1728B52AA6E4}">
                  <adec:decorative xmlns:adec="http://schemas.microsoft.com/office/drawing/2017/decorative" val="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791824" y="5240456"/>
              <a:ext cx="731520" cy="731520"/>
            </a:xfrm>
            <a:prstGeom prst="rect">
              <a:avLst/>
            </a:prstGeom>
          </p:spPr>
        </p:pic>
        <p:sp>
          <p:nvSpPr>
            <p:cNvPr id="85" name="TextBox 84">
              <a:extLst>
                <a:ext uri="{FF2B5EF4-FFF2-40B4-BE49-F238E27FC236}">
                  <a16:creationId xmlns:a16="http://schemas.microsoft.com/office/drawing/2014/main" id="{FC1AE6D1-1709-DB47-ACAF-728627BE89DC}"/>
                </a:ext>
              </a:extLst>
            </p:cNvPr>
            <p:cNvSpPr txBox="1"/>
            <p:nvPr/>
          </p:nvSpPr>
          <p:spPr>
            <a:xfrm>
              <a:off x="4702973" y="5915526"/>
              <a:ext cx="90922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Satellite</a:t>
              </a:r>
            </a:p>
          </p:txBody>
        </p:sp>
        <p:pic>
          <p:nvPicPr>
            <p:cNvPr id="28" name="Graphic 27" descr="AWS networking and content delivery icon.">
              <a:extLst>
                <a:ext uri="{FF2B5EF4-FFF2-40B4-BE49-F238E27FC236}">
                  <a16:creationId xmlns:a16="http://schemas.microsoft.com/office/drawing/2014/main" id="{8A07F3F7-4AF9-495E-9351-928106FFF99D}"/>
                </a:ext>
                <a:ext uri="{C183D7F6-B498-43B3-948B-1728B52AA6E4}">
                  <adec:decorative xmlns:adec="http://schemas.microsoft.com/office/drawing/2017/decorative" val="0"/>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75465" y="5240456"/>
              <a:ext cx="731520" cy="731520"/>
            </a:xfrm>
            <a:prstGeom prst="rect">
              <a:avLst/>
            </a:prstGeom>
          </p:spPr>
        </p:pic>
        <p:sp>
          <p:nvSpPr>
            <p:cNvPr id="29" name="TextBox 28">
              <a:extLst>
                <a:ext uri="{FF2B5EF4-FFF2-40B4-BE49-F238E27FC236}">
                  <a16:creationId xmlns:a16="http://schemas.microsoft.com/office/drawing/2014/main" id="{AE61170E-1A90-4B43-A277-51B2E3D6CBA5}"/>
                </a:ext>
              </a:extLst>
            </p:cNvPr>
            <p:cNvSpPr txBox="1"/>
            <p:nvPr/>
          </p:nvSpPr>
          <p:spPr>
            <a:xfrm>
              <a:off x="501091" y="5915526"/>
              <a:ext cx="1680268"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Networking 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Content Delivery</a:t>
              </a:r>
            </a:p>
          </p:txBody>
        </p:sp>
        <p:sp>
          <p:nvSpPr>
            <p:cNvPr id="34" name="TextBox 33">
              <a:extLst>
                <a:ext uri="{FF2B5EF4-FFF2-40B4-BE49-F238E27FC236}">
                  <a16:creationId xmlns:a16="http://schemas.microsoft.com/office/drawing/2014/main" id="{66C24973-FB36-4CB7-913E-55FE5E2EA952}"/>
                </a:ext>
              </a:extLst>
            </p:cNvPr>
            <p:cNvSpPr txBox="1"/>
            <p:nvPr/>
          </p:nvSpPr>
          <p:spPr>
            <a:xfrm>
              <a:off x="828906" y="4567517"/>
              <a:ext cx="1024639"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Internet </a:t>
              </a:r>
              <a:b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of Things</a:t>
              </a:r>
            </a:p>
          </p:txBody>
        </p:sp>
        <p:pic>
          <p:nvPicPr>
            <p:cNvPr id="41" name="Graphic 40" descr="AWS internet of things icon.">
              <a:extLst>
                <a:ext uri="{FF2B5EF4-FFF2-40B4-BE49-F238E27FC236}">
                  <a16:creationId xmlns:a16="http://schemas.microsoft.com/office/drawing/2014/main" id="{9CCE4B49-9479-4457-91A8-35E93ACA2973}"/>
                </a:ext>
                <a:ext uri="{C183D7F6-B498-43B3-948B-1728B52AA6E4}">
                  <adec:decorative xmlns:adec="http://schemas.microsoft.com/office/drawing/2017/decorative" val="0"/>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975465" y="3881466"/>
              <a:ext cx="731520" cy="731520"/>
            </a:xfrm>
            <a:prstGeom prst="rect">
              <a:avLst/>
            </a:prstGeom>
          </p:spPr>
        </p:pic>
        <p:pic>
          <p:nvPicPr>
            <p:cNvPr id="30" name="Graphic 29" descr="AWS analytics icon.">
              <a:extLst>
                <a:ext uri="{FF2B5EF4-FFF2-40B4-BE49-F238E27FC236}">
                  <a16:creationId xmlns:a16="http://schemas.microsoft.com/office/drawing/2014/main" id="{BFF91D77-2C34-442A-9CCF-659E2B57C602}"/>
                </a:ext>
                <a:ext uri="{C183D7F6-B498-43B3-948B-1728B52AA6E4}">
                  <adec:decorative xmlns:adec="http://schemas.microsoft.com/office/drawing/2017/decorative" val="0"/>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975465" y="1226550"/>
              <a:ext cx="731520" cy="731520"/>
            </a:xfrm>
            <a:prstGeom prst="rect">
              <a:avLst/>
            </a:prstGeom>
          </p:spPr>
        </p:pic>
        <p:sp>
          <p:nvSpPr>
            <p:cNvPr id="31" name="TextBox 30">
              <a:extLst>
                <a:ext uri="{FF2B5EF4-FFF2-40B4-BE49-F238E27FC236}">
                  <a16:creationId xmlns:a16="http://schemas.microsoft.com/office/drawing/2014/main" id="{CD480D35-9445-4C6E-971C-0B6FF27446BE}"/>
                </a:ext>
              </a:extLst>
            </p:cNvPr>
            <p:cNvSpPr txBox="1"/>
            <p:nvPr/>
          </p:nvSpPr>
          <p:spPr>
            <a:xfrm>
              <a:off x="849745" y="1907686"/>
              <a:ext cx="98296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Analytics</a:t>
              </a:r>
            </a:p>
          </p:txBody>
        </p:sp>
        <p:pic>
          <p:nvPicPr>
            <p:cNvPr id="91" name="Graphic 90">
              <a:extLst>
                <a:ext uri="{FF2B5EF4-FFF2-40B4-BE49-F238E27FC236}">
                  <a16:creationId xmlns:a16="http://schemas.microsoft.com/office/drawing/2014/main" id="{5849C4D0-7B51-A14F-8E95-A7A74E09D33E}"/>
                </a:ext>
                <a:ext uri="{C183D7F6-B498-43B3-948B-1728B52AA6E4}">
                  <adec:decorative xmlns:adec="http://schemas.microsoft.com/office/drawing/2017/decorative" val="1"/>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975465" y="2490944"/>
              <a:ext cx="731520" cy="731520"/>
            </a:xfrm>
            <a:prstGeom prst="rect">
              <a:avLst/>
            </a:prstGeom>
          </p:spPr>
        </p:pic>
        <p:sp>
          <p:nvSpPr>
            <p:cNvPr id="92" name="TextBox 91">
              <a:extLst>
                <a:ext uri="{FF2B5EF4-FFF2-40B4-BE49-F238E27FC236}">
                  <a16:creationId xmlns:a16="http://schemas.microsoft.com/office/drawing/2014/main" id="{9DBF4F11-9E41-514B-BC18-3125833A47B4}"/>
                </a:ext>
              </a:extLst>
            </p:cNvPr>
            <p:cNvSpPr txBox="1"/>
            <p:nvPr/>
          </p:nvSpPr>
          <p:spPr>
            <a:xfrm>
              <a:off x="652575" y="3179421"/>
              <a:ext cx="1377300"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Cost </a:t>
              </a:r>
              <a:b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Management</a:t>
              </a:r>
            </a:p>
          </p:txBody>
        </p:sp>
        <p:pic>
          <p:nvPicPr>
            <p:cNvPr id="57" name="Graphic 56" descr="AWS machine learning icon.">
              <a:extLst>
                <a:ext uri="{FF2B5EF4-FFF2-40B4-BE49-F238E27FC236}">
                  <a16:creationId xmlns:a16="http://schemas.microsoft.com/office/drawing/2014/main" id="{3CABFD0E-BB49-4FF3-AF90-7E596AB84EAF}"/>
                </a:ext>
                <a:ext uri="{C183D7F6-B498-43B3-948B-1728B52AA6E4}">
                  <adec:decorative xmlns:adec="http://schemas.microsoft.com/office/drawing/2017/decorative" val="0"/>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2847577" y="3881466"/>
              <a:ext cx="731520" cy="731520"/>
            </a:xfrm>
            <a:prstGeom prst="rect">
              <a:avLst/>
            </a:prstGeom>
          </p:spPr>
        </p:pic>
        <p:sp>
          <p:nvSpPr>
            <p:cNvPr id="59" name="TextBox 58">
              <a:extLst>
                <a:ext uri="{FF2B5EF4-FFF2-40B4-BE49-F238E27FC236}">
                  <a16:creationId xmlns:a16="http://schemas.microsoft.com/office/drawing/2014/main" id="{D2E5BF37-DC18-4CB9-B30F-433B74CDAE9C}"/>
                </a:ext>
              </a:extLst>
            </p:cNvPr>
            <p:cNvSpPr txBox="1"/>
            <p:nvPr/>
          </p:nvSpPr>
          <p:spPr>
            <a:xfrm>
              <a:off x="2502884" y="4567517"/>
              <a:ext cx="142090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Machine Learning</a:t>
              </a:r>
            </a:p>
          </p:txBody>
        </p:sp>
        <p:pic>
          <p:nvPicPr>
            <p:cNvPr id="61" name="Graphic 60">
              <a:extLst>
                <a:ext uri="{FF2B5EF4-FFF2-40B4-BE49-F238E27FC236}">
                  <a16:creationId xmlns:a16="http://schemas.microsoft.com/office/drawing/2014/main" id="{D0BCA487-74F6-C448-9FDA-0F8E56EC7E3E}"/>
                </a:ext>
                <a:ext uri="{C183D7F6-B498-43B3-948B-1728B52AA6E4}">
                  <adec:decorative xmlns:adec="http://schemas.microsoft.com/office/drawing/2017/decorative" val="1"/>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2847577" y="1226550"/>
              <a:ext cx="731520" cy="731520"/>
            </a:xfrm>
            <a:prstGeom prst="rect">
              <a:avLst/>
            </a:prstGeom>
          </p:spPr>
        </p:pic>
        <p:sp>
          <p:nvSpPr>
            <p:cNvPr id="62" name="TextBox 61">
              <a:extLst>
                <a:ext uri="{FF2B5EF4-FFF2-40B4-BE49-F238E27FC236}">
                  <a16:creationId xmlns:a16="http://schemas.microsoft.com/office/drawing/2014/main" id="{404286D4-4E11-6544-9882-BCA37CD2F21C}"/>
                </a:ext>
              </a:extLst>
            </p:cNvPr>
            <p:cNvSpPr txBox="1"/>
            <p:nvPr/>
          </p:nvSpPr>
          <p:spPr>
            <a:xfrm>
              <a:off x="2616860" y="1907686"/>
              <a:ext cx="1192955"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Application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Integration</a:t>
              </a:r>
            </a:p>
          </p:txBody>
        </p:sp>
        <p:pic>
          <p:nvPicPr>
            <p:cNvPr id="87" name="Graphic 86">
              <a:extLst>
                <a:ext uri="{FF2B5EF4-FFF2-40B4-BE49-F238E27FC236}">
                  <a16:creationId xmlns:a16="http://schemas.microsoft.com/office/drawing/2014/main" id="{2B0359D4-DCEE-9C46-85B9-EF49B7C5B03F}"/>
                </a:ext>
                <a:ext uri="{C183D7F6-B498-43B3-948B-1728B52AA6E4}">
                  <adec:decorative xmlns:adec="http://schemas.microsoft.com/office/drawing/2017/decorative" val="1"/>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2847577" y="2490944"/>
              <a:ext cx="731520" cy="731520"/>
            </a:xfrm>
            <a:prstGeom prst="rect">
              <a:avLst/>
            </a:prstGeom>
          </p:spPr>
        </p:pic>
        <p:sp>
          <p:nvSpPr>
            <p:cNvPr id="88" name="TextBox 87">
              <a:extLst>
                <a:ext uri="{FF2B5EF4-FFF2-40B4-BE49-F238E27FC236}">
                  <a16:creationId xmlns:a16="http://schemas.microsoft.com/office/drawing/2014/main" id="{E236F9FE-3225-8A45-9D6B-F8A8FEDF5E43}"/>
                </a:ext>
              </a:extLst>
            </p:cNvPr>
            <p:cNvSpPr txBox="1"/>
            <p:nvPr/>
          </p:nvSpPr>
          <p:spPr>
            <a:xfrm>
              <a:off x="2546327" y="3179421"/>
              <a:ext cx="1334020"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Customer </a:t>
              </a:r>
              <a:b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Engagement</a:t>
              </a:r>
            </a:p>
          </p:txBody>
        </p:sp>
        <p:pic>
          <p:nvPicPr>
            <p:cNvPr id="103" name="Graphic 102">
              <a:extLst>
                <a:ext uri="{FF2B5EF4-FFF2-40B4-BE49-F238E27FC236}">
                  <a16:creationId xmlns:a16="http://schemas.microsoft.com/office/drawing/2014/main" id="{5C507252-74D0-604D-9FAD-68677C42BA89}"/>
                </a:ext>
                <a:ext uri="{C183D7F6-B498-43B3-948B-1728B52AA6E4}">
                  <adec:decorative xmlns:adec="http://schemas.microsoft.com/office/drawing/2017/decorative" val="1"/>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2847577" y="5240456"/>
              <a:ext cx="731520" cy="731520"/>
            </a:xfrm>
            <a:prstGeom prst="rect">
              <a:avLst/>
            </a:prstGeom>
          </p:spPr>
        </p:pic>
        <p:sp>
          <p:nvSpPr>
            <p:cNvPr id="104" name="TextBox 103">
              <a:extLst>
                <a:ext uri="{FF2B5EF4-FFF2-40B4-BE49-F238E27FC236}">
                  <a16:creationId xmlns:a16="http://schemas.microsoft.com/office/drawing/2014/main" id="{5F651800-958E-7444-9606-DF8A840194B7}"/>
                </a:ext>
              </a:extLst>
            </p:cNvPr>
            <p:cNvSpPr txBox="1"/>
            <p:nvPr/>
          </p:nvSpPr>
          <p:spPr>
            <a:xfrm>
              <a:off x="2735482" y="5915526"/>
              <a:ext cx="95571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Robotics</a:t>
              </a:r>
            </a:p>
          </p:txBody>
        </p:sp>
      </p:grpSp>
      <p:sp>
        <p:nvSpPr>
          <p:cNvPr id="14" name="Footer Placeholder 13">
            <a:extLst>
              <a:ext uri="{C183D7F6-B498-43B3-948B-1728B52AA6E4}">
                <adec:decorative xmlns:adec="http://schemas.microsoft.com/office/drawing/2017/decorative" val="1"/>
              </a:ext>
            </a:extLst>
          </p:cNvPr>
          <p:cNvSpPr>
            <a:spLocks noGrp="1"/>
          </p:cNvSpPr>
          <p:nvPr>
            <p:ph type="ftr" sz="quarter" idx="3"/>
          </p:nvPr>
        </p:nvSpPr>
        <p:spPr>
          <a:xfrm>
            <a:off x="106701" y="6437597"/>
            <a:ext cx="373545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2019 Amazon Web Services, Inc. or its Affiliates. All rights reserved.</a:t>
            </a:r>
          </a:p>
        </p:txBody>
      </p:sp>
      <p:sp>
        <p:nvSpPr>
          <p:cNvPr id="15" name="Slide Number Placeholder 14">
            <a:extLs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37134259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8FD3F-CBFB-41E2-AF81-91EBFE8C50F5}"/>
              </a:ext>
            </a:extLst>
          </p:cNvPr>
          <p:cNvSpPr>
            <a:spLocks noGrp="1"/>
          </p:cNvSpPr>
          <p:nvPr>
            <p:ph type="title"/>
          </p:nvPr>
        </p:nvSpPr>
        <p:spPr/>
        <p:txBody>
          <a:bodyPr/>
          <a:lstStyle/>
          <a:p>
            <a:r>
              <a:rPr lang="en-US" dirty="0">
                <a:latin typeface="+mn-lt"/>
              </a:rPr>
              <a:t>Simple solution example</a:t>
            </a:r>
          </a:p>
        </p:txBody>
      </p:sp>
      <p:grpSp>
        <p:nvGrpSpPr>
          <p:cNvPr id="8" name="Group 7">
            <a:extLst>
              <a:ext uri="{FF2B5EF4-FFF2-40B4-BE49-F238E27FC236}">
                <a16:creationId xmlns:a16="http://schemas.microsoft.com/office/drawing/2014/main" id="{EE28191F-A973-401E-9D90-B4BE67FF8C1B}"/>
              </a:ext>
              <a:ext uri="{C183D7F6-B498-43B3-948B-1728B52AA6E4}">
                <adec:decorative xmlns:adec="http://schemas.microsoft.com/office/drawing/2017/decorative" val="1"/>
              </a:ext>
            </a:extLst>
          </p:cNvPr>
          <p:cNvGrpSpPr/>
          <p:nvPr/>
        </p:nvGrpSpPr>
        <p:grpSpPr>
          <a:xfrm>
            <a:off x="1145151" y="1301310"/>
            <a:ext cx="9901699" cy="4917175"/>
            <a:chOff x="794764" y="1301310"/>
            <a:chExt cx="9901699" cy="4917175"/>
          </a:xfrm>
        </p:grpSpPr>
        <p:pic>
          <p:nvPicPr>
            <p:cNvPr id="6" name="Graphic 5">
              <a:extLst>
                <a:ext uri="{FF2B5EF4-FFF2-40B4-BE49-F238E27FC236}">
                  <a16:creationId xmlns:a16="http://schemas.microsoft.com/office/drawing/2014/main" id="{66FD1442-407B-4BFB-B2A0-0FB98D4EB6A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80601" y="1301310"/>
              <a:ext cx="952500" cy="952500"/>
            </a:xfrm>
            <a:prstGeom prst="rect">
              <a:avLst/>
            </a:prstGeom>
          </p:spPr>
        </p:pic>
        <p:sp>
          <p:nvSpPr>
            <p:cNvPr id="7" name="TextBox 6">
              <a:extLst>
                <a:ext uri="{FF2B5EF4-FFF2-40B4-BE49-F238E27FC236}">
                  <a16:creationId xmlns:a16="http://schemas.microsoft.com/office/drawing/2014/main" id="{6D7DA2B9-91A9-4201-9F32-0C359425C8E4}"/>
                </a:ext>
              </a:extLst>
            </p:cNvPr>
            <p:cNvSpPr txBox="1"/>
            <p:nvPr/>
          </p:nvSpPr>
          <p:spPr>
            <a:xfrm>
              <a:off x="2772540" y="2257885"/>
              <a:ext cx="144370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Networking</a:t>
              </a:r>
            </a:p>
          </p:txBody>
        </p:sp>
        <p:pic>
          <p:nvPicPr>
            <p:cNvPr id="9" name="Graphic 8">
              <a:extLst>
                <a:ext uri="{FF2B5EF4-FFF2-40B4-BE49-F238E27FC236}">
                  <a16:creationId xmlns:a16="http://schemas.microsoft.com/office/drawing/2014/main" id="{3B6B548C-BE7F-4711-8980-D2ABC6A1F512}"/>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66154" y="1301310"/>
              <a:ext cx="952500" cy="952500"/>
            </a:xfrm>
            <a:prstGeom prst="rect">
              <a:avLst/>
            </a:prstGeom>
          </p:spPr>
        </p:pic>
        <p:sp>
          <p:nvSpPr>
            <p:cNvPr id="10" name="TextBox 9">
              <a:extLst>
                <a:ext uri="{FF2B5EF4-FFF2-40B4-BE49-F238E27FC236}">
                  <a16:creationId xmlns:a16="http://schemas.microsoft.com/office/drawing/2014/main" id="{68B16038-2838-473F-9DF0-13646BD3395D}"/>
                </a:ext>
              </a:extLst>
            </p:cNvPr>
            <p:cNvSpPr txBox="1"/>
            <p:nvPr/>
          </p:nvSpPr>
          <p:spPr>
            <a:xfrm>
              <a:off x="4969937" y="2257885"/>
              <a:ext cx="114493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Compute</a:t>
              </a:r>
            </a:p>
          </p:txBody>
        </p:sp>
        <p:pic>
          <p:nvPicPr>
            <p:cNvPr id="12" name="Graphic 11">
              <a:extLst>
                <a:ext uri="{FF2B5EF4-FFF2-40B4-BE49-F238E27FC236}">
                  <a16:creationId xmlns:a16="http://schemas.microsoft.com/office/drawing/2014/main" id="{2204760B-6A9F-4804-B82A-067D078D6C55}"/>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37259" y="1301310"/>
              <a:ext cx="952500" cy="952500"/>
            </a:xfrm>
            <a:prstGeom prst="rect">
              <a:avLst/>
            </a:prstGeom>
          </p:spPr>
        </p:pic>
        <p:sp>
          <p:nvSpPr>
            <p:cNvPr id="13" name="TextBox 12">
              <a:extLst>
                <a:ext uri="{FF2B5EF4-FFF2-40B4-BE49-F238E27FC236}">
                  <a16:creationId xmlns:a16="http://schemas.microsoft.com/office/drawing/2014/main" id="{629255DF-90FD-49EA-84C4-C10823A017A7}"/>
                </a:ext>
              </a:extLst>
            </p:cNvPr>
            <p:cNvSpPr txBox="1"/>
            <p:nvPr/>
          </p:nvSpPr>
          <p:spPr>
            <a:xfrm>
              <a:off x="8964323" y="2259279"/>
              <a:ext cx="1453307" cy="36793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Storage</a:t>
              </a:r>
            </a:p>
          </p:txBody>
        </p:sp>
        <p:pic>
          <p:nvPicPr>
            <p:cNvPr id="15" name="Graphic 14">
              <a:extLst>
                <a:ext uri="{FF2B5EF4-FFF2-40B4-BE49-F238E27FC236}">
                  <a16:creationId xmlns:a16="http://schemas.microsoft.com/office/drawing/2014/main" id="{1EA8B760-09F9-4C07-80E2-5E9BE45EE36C}"/>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51707" y="1301310"/>
              <a:ext cx="952500" cy="952500"/>
            </a:xfrm>
            <a:prstGeom prst="rect">
              <a:avLst/>
            </a:prstGeom>
          </p:spPr>
        </p:pic>
        <p:sp>
          <p:nvSpPr>
            <p:cNvPr id="16" name="TextBox 15">
              <a:extLst>
                <a:ext uri="{FF2B5EF4-FFF2-40B4-BE49-F238E27FC236}">
                  <a16:creationId xmlns:a16="http://schemas.microsoft.com/office/drawing/2014/main" id="{0903E13C-B166-4FB5-A80E-D349611AFBFD}"/>
                </a:ext>
              </a:extLst>
            </p:cNvPr>
            <p:cNvSpPr txBox="1"/>
            <p:nvPr/>
          </p:nvSpPr>
          <p:spPr>
            <a:xfrm>
              <a:off x="6944954" y="2257885"/>
              <a:ext cx="137049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Database</a:t>
              </a:r>
            </a:p>
          </p:txBody>
        </p:sp>
        <p:sp>
          <p:nvSpPr>
            <p:cNvPr id="17" name="Rectangle 16">
              <a:extLst>
                <a:ext uri="{FF2B5EF4-FFF2-40B4-BE49-F238E27FC236}">
                  <a16:creationId xmlns:a16="http://schemas.microsoft.com/office/drawing/2014/main" id="{0D5CD7F0-37D1-4531-B60C-4D5215F02C57}"/>
                </a:ext>
              </a:extLst>
            </p:cNvPr>
            <p:cNvSpPr/>
            <p:nvPr/>
          </p:nvSpPr>
          <p:spPr>
            <a:xfrm>
              <a:off x="2772540" y="2812682"/>
              <a:ext cx="7923923" cy="3405803"/>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ea typeface="+mn-ea"/>
                  <a:cs typeface="+mn-cs"/>
                </a:rPr>
                <a:t> AWS Cloud</a:t>
              </a:r>
            </a:p>
          </p:txBody>
        </p:sp>
        <p:pic>
          <p:nvPicPr>
            <p:cNvPr id="18" name="Graphic 17">
              <a:extLst>
                <a:ext uri="{FF2B5EF4-FFF2-40B4-BE49-F238E27FC236}">
                  <a16:creationId xmlns:a16="http://schemas.microsoft.com/office/drawing/2014/main" id="{080E9020-0A30-4F73-8E8A-3357C9138ABD}"/>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75620" y="2812683"/>
              <a:ext cx="457200" cy="457200"/>
            </a:xfrm>
            <a:prstGeom prst="rect">
              <a:avLst/>
            </a:prstGeom>
          </p:spPr>
        </p:pic>
        <p:sp>
          <p:nvSpPr>
            <p:cNvPr id="23" name="Rectangle 22">
              <a:extLst>
                <a:ext uri="{FF2B5EF4-FFF2-40B4-BE49-F238E27FC236}">
                  <a16:creationId xmlns:a16="http://schemas.microsoft.com/office/drawing/2014/main" id="{0591F826-D142-42ED-8D40-C1F1FBE6BAC3}"/>
                </a:ext>
              </a:extLst>
            </p:cNvPr>
            <p:cNvSpPr/>
            <p:nvPr/>
          </p:nvSpPr>
          <p:spPr>
            <a:xfrm>
              <a:off x="3255179" y="3282241"/>
              <a:ext cx="7227658" cy="277426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Virtual Private Cloud (VPC)</a:t>
              </a:r>
            </a:p>
          </p:txBody>
        </p:sp>
        <p:pic>
          <p:nvPicPr>
            <p:cNvPr id="24" name="Graphic 23">
              <a:extLst>
                <a:ext uri="{FF2B5EF4-FFF2-40B4-BE49-F238E27FC236}">
                  <a16:creationId xmlns:a16="http://schemas.microsoft.com/office/drawing/2014/main" id="{FF350E5C-F804-4798-81DF-817CD48F69F9}"/>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255179" y="3282241"/>
              <a:ext cx="457200" cy="457200"/>
            </a:xfrm>
            <a:prstGeom prst="rect">
              <a:avLst/>
            </a:prstGeom>
          </p:spPr>
        </p:pic>
        <p:pic>
          <p:nvPicPr>
            <p:cNvPr id="29" name="Graphic 28">
              <a:extLst>
                <a:ext uri="{FF2B5EF4-FFF2-40B4-BE49-F238E27FC236}">
                  <a16:creationId xmlns:a16="http://schemas.microsoft.com/office/drawing/2014/main" id="{F29CE053-CF12-4DDF-A4C3-32EA575C060C}"/>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186925" y="4975351"/>
              <a:ext cx="711200" cy="711200"/>
            </a:xfrm>
            <a:prstGeom prst="rect">
              <a:avLst/>
            </a:prstGeom>
          </p:spPr>
        </p:pic>
        <p:pic>
          <p:nvPicPr>
            <p:cNvPr id="30" name="Graphic 29">
              <a:extLst>
                <a:ext uri="{FF2B5EF4-FFF2-40B4-BE49-F238E27FC236}">
                  <a16:creationId xmlns:a16="http://schemas.microsoft.com/office/drawing/2014/main" id="{185B85A8-13FC-4472-BE31-6B11DA4CB75E}"/>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341793" y="4100090"/>
              <a:ext cx="711200" cy="711200"/>
            </a:xfrm>
            <a:prstGeom prst="rect">
              <a:avLst/>
            </a:prstGeom>
          </p:spPr>
        </p:pic>
        <p:pic>
          <p:nvPicPr>
            <p:cNvPr id="32" name="Graphic 31">
              <a:extLst>
                <a:ext uri="{FF2B5EF4-FFF2-40B4-BE49-F238E27FC236}">
                  <a16:creationId xmlns:a16="http://schemas.microsoft.com/office/drawing/2014/main" id="{4A5AA60E-F38E-42DB-A27B-FD38DDBAE814}"/>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272357" y="3483154"/>
              <a:ext cx="711200" cy="711200"/>
            </a:xfrm>
            <a:prstGeom prst="rect">
              <a:avLst/>
            </a:prstGeom>
          </p:spPr>
        </p:pic>
        <p:sp>
          <p:nvSpPr>
            <p:cNvPr id="33" name="TextBox 32">
              <a:extLst>
                <a:ext uri="{FF2B5EF4-FFF2-40B4-BE49-F238E27FC236}">
                  <a16:creationId xmlns:a16="http://schemas.microsoft.com/office/drawing/2014/main" id="{7E2CC8AB-6B67-4F2F-8414-E9D77F61151A}"/>
                </a:ext>
              </a:extLst>
            </p:cNvPr>
            <p:cNvSpPr txBox="1"/>
            <p:nvPr/>
          </p:nvSpPr>
          <p:spPr>
            <a:xfrm>
              <a:off x="4803380" y="5686551"/>
              <a:ext cx="1478290" cy="369332"/>
            </a:xfrm>
            <a:prstGeom prst="rect">
              <a:avLst/>
            </a:prstGeom>
            <a:noFill/>
          </p:spPr>
          <p:txBody>
            <a:bodyPr wrap="none" rtlCol="0">
              <a:spAutoFit/>
            </a:bodyPr>
            <a:lstStyle/>
            <a:p>
              <a:pPr algn="ctr"/>
              <a:r>
                <a:rPr lang="en-US" dirty="0">
                  <a:ea typeface="Amazon Ember Light" panose="020B0403020204020204" pitchFamily="34" charset="0"/>
                  <a:cs typeface="Amazon Ember Light" panose="020B0403020204020204" pitchFamily="34" charset="0"/>
                </a:rPr>
                <a:t>Amazon EC2</a:t>
              </a:r>
            </a:p>
          </p:txBody>
        </p:sp>
        <p:sp>
          <p:nvSpPr>
            <p:cNvPr id="34" name="TextBox 33">
              <a:extLst>
                <a:ext uri="{FF2B5EF4-FFF2-40B4-BE49-F238E27FC236}">
                  <a16:creationId xmlns:a16="http://schemas.microsoft.com/office/drawing/2014/main" id="{F3F9D232-26E2-482D-8C35-1A549AE464C5}"/>
                </a:ext>
              </a:extLst>
            </p:cNvPr>
            <p:cNvSpPr txBox="1"/>
            <p:nvPr/>
          </p:nvSpPr>
          <p:spPr>
            <a:xfrm>
              <a:off x="8953257" y="4811290"/>
              <a:ext cx="1520505" cy="369332"/>
            </a:xfrm>
            <a:prstGeom prst="rect">
              <a:avLst/>
            </a:prstGeom>
            <a:noFill/>
          </p:spPr>
          <p:txBody>
            <a:bodyPr wrap="square" rtlCol="0">
              <a:spAutoFit/>
            </a:bodyPr>
            <a:lstStyle/>
            <a:p>
              <a:pPr algn="ctr"/>
              <a:r>
                <a:rPr lang="en-US" dirty="0">
                  <a:ea typeface="Amazon Ember Light" panose="020B0403020204020204" pitchFamily="34" charset="0"/>
                  <a:cs typeface="Amazon Ember Light" panose="020B0403020204020204" pitchFamily="34" charset="0"/>
                </a:rPr>
                <a:t>Amazon S3</a:t>
              </a:r>
            </a:p>
          </p:txBody>
        </p:sp>
        <p:sp>
          <p:nvSpPr>
            <p:cNvPr id="36" name="TextBox 35">
              <a:extLst>
                <a:ext uri="{FF2B5EF4-FFF2-40B4-BE49-F238E27FC236}">
                  <a16:creationId xmlns:a16="http://schemas.microsoft.com/office/drawing/2014/main" id="{5A6E8371-09BC-4FA3-BE2D-5CB9C2A50585}"/>
                </a:ext>
              </a:extLst>
            </p:cNvPr>
            <p:cNvSpPr txBox="1"/>
            <p:nvPr/>
          </p:nvSpPr>
          <p:spPr>
            <a:xfrm>
              <a:off x="6920486" y="4161380"/>
              <a:ext cx="1428614" cy="646331"/>
            </a:xfrm>
            <a:prstGeom prst="rect">
              <a:avLst/>
            </a:prstGeom>
            <a:noFill/>
          </p:spPr>
          <p:txBody>
            <a:bodyPr wrap="square" rtlCol="0">
              <a:spAutoFit/>
            </a:bodyPr>
            <a:lstStyle/>
            <a:p>
              <a:pPr algn="ctr"/>
              <a:r>
                <a:rPr lang="en-US" dirty="0">
                  <a:ea typeface="Amazon Ember Light" panose="020B0403020204020204" pitchFamily="34" charset="0"/>
                  <a:cs typeface="Amazon Ember Light" panose="020B0403020204020204" pitchFamily="34" charset="0"/>
                </a:rPr>
                <a:t>Amazon </a:t>
              </a:r>
              <a:br>
                <a:rPr lang="en-US" dirty="0">
                  <a:ea typeface="Amazon Ember Light" panose="020B0403020204020204" pitchFamily="34" charset="0"/>
                  <a:cs typeface="Amazon Ember Light" panose="020B0403020204020204" pitchFamily="34" charset="0"/>
                </a:rPr>
              </a:br>
              <a:r>
                <a:rPr lang="en-US" dirty="0">
                  <a:ea typeface="Amazon Ember Light" panose="020B0403020204020204" pitchFamily="34" charset="0"/>
                  <a:cs typeface="Amazon Ember Light" panose="020B0403020204020204" pitchFamily="34" charset="0"/>
                </a:rPr>
                <a:t>DynamoDB</a:t>
              </a:r>
            </a:p>
          </p:txBody>
        </p:sp>
        <p:cxnSp>
          <p:nvCxnSpPr>
            <p:cNvPr id="38" name="Straight Arrow Connector 37">
              <a:extLst>
                <a:ext uri="{FF2B5EF4-FFF2-40B4-BE49-F238E27FC236}">
                  <a16:creationId xmlns:a16="http://schemas.microsoft.com/office/drawing/2014/main" id="{870516C5-5C22-4683-9AEE-2522427A4E36}"/>
                </a:ext>
                <a:ext uri="{C183D7F6-B498-43B3-948B-1728B52AA6E4}">
                  <adec:decorative xmlns:adec="http://schemas.microsoft.com/office/drawing/2017/decorative" val="1"/>
                </a:ext>
              </a:extLst>
            </p:cNvPr>
            <p:cNvCxnSpPr>
              <a:cxnSpLocks/>
              <a:stCxn id="29" idx="3"/>
              <a:endCxn id="30" idx="1"/>
            </p:cNvCxnSpPr>
            <p:nvPr/>
          </p:nvCxnSpPr>
          <p:spPr>
            <a:xfrm flipV="1">
              <a:off x="5898125" y="4455690"/>
              <a:ext cx="3443668" cy="875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9002414-8136-4D0B-9324-F648316F0539}"/>
                </a:ext>
                <a:ext uri="{C183D7F6-B498-43B3-948B-1728B52AA6E4}">
                  <adec:decorative xmlns:adec="http://schemas.microsoft.com/office/drawing/2017/decorative" val="1"/>
                </a:ext>
              </a:extLst>
            </p:cNvPr>
            <p:cNvCxnSpPr>
              <a:cxnSpLocks/>
              <a:endCxn id="32" idx="1"/>
            </p:cNvCxnSpPr>
            <p:nvPr/>
          </p:nvCxnSpPr>
          <p:spPr>
            <a:xfrm flipV="1">
              <a:off x="5898125" y="3838754"/>
              <a:ext cx="1374232" cy="12347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482EB9F-66FE-4DC5-8404-7D787456B0BB}"/>
                </a:ext>
                <a:ext uri="{C183D7F6-B498-43B3-948B-1728B52AA6E4}">
                  <adec:decorative xmlns:adec="http://schemas.microsoft.com/office/drawing/2017/decorative" val="1"/>
                </a:ext>
              </a:extLst>
            </p:cNvPr>
            <p:cNvCxnSpPr>
              <a:cxnSpLocks/>
              <a:stCxn id="10" idx="2"/>
              <a:endCxn id="29" idx="0"/>
            </p:cNvCxnSpPr>
            <p:nvPr/>
          </p:nvCxnSpPr>
          <p:spPr>
            <a:xfrm>
              <a:off x="5542404" y="2627217"/>
              <a:ext cx="121" cy="234813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F26E5D5-D526-4ED1-B820-B8A57B39DCA8}"/>
                </a:ext>
                <a:ext uri="{C183D7F6-B498-43B3-948B-1728B52AA6E4}">
                  <adec:decorative xmlns:adec="http://schemas.microsoft.com/office/drawing/2017/decorative" val="1"/>
                </a:ext>
              </a:extLst>
            </p:cNvPr>
            <p:cNvCxnSpPr>
              <a:cxnSpLocks/>
              <a:stCxn id="13" idx="2"/>
              <a:endCxn id="30" idx="0"/>
            </p:cNvCxnSpPr>
            <p:nvPr/>
          </p:nvCxnSpPr>
          <p:spPr>
            <a:xfrm>
              <a:off x="9690977" y="2627217"/>
              <a:ext cx="6416" cy="147287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E45215-4F46-4821-91CA-7FDDAD823804}"/>
                </a:ext>
                <a:ext uri="{C183D7F6-B498-43B3-948B-1728B52AA6E4}">
                  <adec:decorative xmlns:adec="http://schemas.microsoft.com/office/drawing/2017/decorative" val="1"/>
                </a:ext>
              </a:extLst>
            </p:cNvPr>
            <p:cNvCxnSpPr>
              <a:cxnSpLocks/>
              <a:stCxn id="16" idx="2"/>
              <a:endCxn id="32" idx="0"/>
            </p:cNvCxnSpPr>
            <p:nvPr/>
          </p:nvCxnSpPr>
          <p:spPr>
            <a:xfrm flipH="1">
              <a:off x="7627957" y="2627217"/>
              <a:ext cx="2244" cy="85593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23ED1D0-FC50-4C4E-A6DF-91B4CC71003A}"/>
                </a:ext>
                <a:ext uri="{C183D7F6-B498-43B3-948B-1728B52AA6E4}">
                  <adec:decorative xmlns:adec="http://schemas.microsoft.com/office/drawing/2017/decorative" val="1"/>
                </a:ext>
              </a:extLst>
            </p:cNvPr>
            <p:cNvCxnSpPr>
              <a:cxnSpLocks/>
              <a:stCxn id="7" idx="2"/>
              <a:endCxn id="24" idx="0"/>
            </p:cNvCxnSpPr>
            <p:nvPr/>
          </p:nvCxnSpPr>
          <p:spPr>
            <a:xfrm flipH="1">
              <a:off x="3483779" y="2627217"/>
              <a:ext cx="10612" cy="65502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827D655-ACE8-44C4-87F2-C2D45977FD28}"/>
                </a:ext>
                <a:ext uri="{C183D7F6-B498-43B3-948B-1728B52AA6E4}">
                  <adec:decorative xmlns:adec="http://schemas.microsoft.com/office/drawing/2017/decorative" val="1"/>
                </a:ext>
              </a:extLst>
            </p:cNvPr>
            <p:cNvCxnSpPr>
              <a:cxnSpLocks/>
              <a:stCxn id="66" idx="1"/>
              <a:endCxn id="24" idx="1"/>
            </p:cNvCxnSpPr>
            <p:nvPr/>
          </p:nvCxnSpPr>
          <p:spPr>
            <a:xfrm flipV="1">
              <a:off x="1735796" y="3510841"/>
              <a:ext cx="1519383" cy="753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23365992-A5A0-493E-A5E8-D35AF13DA0C9}"/>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flipH="1">
              <a:off x="794764" y="3806812"/>
              <a:ext cx="941032" cy="914400"/>
            </a:xfrm>
            <a:prstGeom prst="rect">
              <a:avLst/>
            </a:prstGeom>
          </p:spPr>
        </p:pic>
        <p:sp>
          <p:nvSpPr>
            <p:cNvPr id="72" name="TextBox 71">
              <a:extLst>
                <a:ext uri="{FF2B5EF4-FFF2-40B4-BE49-F238E27FC236}">
                  <a16:creationId xmlns:a16="http://schemas.microsoft.com/office/drawing/2014/main" id="{4FF0EA7C-F038-4A60-B77D-5C4D2336A34E}"/>
                </a:ext>
              </a:extLst>
            </p:cNvPr>
            <p:cNvSpPr txBox="1"/>
            <p:nvPr/>
          </p:nvSpPr>
          <p:spPr>
            <a:xfrm>
              <a:off x="895627" y="4726529"/>
              <a:ext cx="739305" cy="369332"/>
            </a:xfrm>
            <a:prstGeom prst="rect">
              <a:avLst/>
            </a:prstGeom>
            <a:noFill/>
          </p:spPr>
          <p:txBody>
            <a:bodyPr wrap="none" rtlCol="0">
              <a:spAutoFit/>
            </a:bodyPr>
            <a:lstStyle/>
            <a:p>
              <a:r>
                <a:rPr lang="en-US" dirty="0">
                  <a:ea typeface="Amazon Ember Light" panose="020B0403020204020204" pitchFamily="34" charset="0"/>
                  <a:cs typeface="Amazon Ember Light" panose="020B0403020204020204" pitchFamily="34" charset="0"/>
                </a:rPr>
                <a:t>Users</a:t>
              </a:r>
            </a:p>
          </p:txBody>
        </p:sp>
        <p:cxnSp>
          <p:nvCxnSpPr>
            <p:cNvPr id="52" name="Straight Arrow Connector 51">
              <a:extLst>
                <a:ext uri="{FF2B5EF4-FFF2-40B4-BE49-F238E27FC236}">
                  <a16:creationId xmlns:a16="http://schemas.microsoft.com/office/drawing/2014/main" id="{BE40324B-3CFF-314A-B44F-6995B56C78C9}"/>
                </a:ext>
                <a:ext uri="{C183D7F6-B498-43B3-948B-1728B52AA6E4}">
                  <adec:decorative xmlns:adec="http://schemas.microsoft.com/office/drawing/2017/decorative" val="1"/>
                </a:ext>
              </a:extLst>
            </p:cNvPr>
            <p:cNvCxnSpPr>
              <a:cxnSpLocks/>
              <a:stCxn id="24" idx="2"/>
              <a:endCxn id="29" idx="1"/>
            </p:cNvCxnSpPr>
            <p:nvPr/>
          </p:nvCxnSpPr>
          <p:spPr>
            <a:xfrm>
              <a:off x="3483779" y="3739441"/>
              <a:ext cx="1703146" cy="1591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 name="Footer Placeholder 3">
            <a:extLst>
              <a:ext uri="{FF2B5EF4-FFF2-40B4-BE49-F238E27FC236}">
                <a16:creationId xmlns:a16="http://schemas.microsoft.com/office/drawing/2014/main" id="{E464C53C-4A2F-4196-A37B-E70A54E8D15F}"/>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latin typeface="+mn-lt"/>
              </a:rPr>
              <a:t>© 2019 Amazon Web Services, Inc. or its Affiliates. All rights reserved.</a:t>
            </a:r>
          </a:p>
        </p:txBody>
      </p:sp>
      <p:sp>
        <p:nvSpPr>
          <p:cNvPr id="3" name="Slide Number Placeholder 2">
            <a:extLst>
              <a:ext uri="{FF2B5EF4-FFF2-40B4-BE49-F238E27FC236}">
                <a16:creationId xmlns:a16="http://schemas.microsoft.com/office/drawing/2014/main" id="{7E1F508C-8C16-4B91-8636-5E1A878345BE}"/>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latin typeface="+mn-lt"/>
              </a:rPr>
              <a:t>26</a:t>
            </a:fld>
            <a:endParaRPr lang="en-US" dirty="0">
              <a:latin typeface="+mn-lt"/>
            </a:endParaRPr>
          </a:p>
        </p:txBody>
      </p:sp>
    </p:spTree>
    <p:custDataLst>
      <p:tags r:id="rId1"/>
    </p:custDataLst>
    <p:extLst>
      <p:ext uri="{BB962C8B-B14F-4D97-AF65-F5344CB8AC3E}">
        <p14:creationId xmlns:p14="http://schemas.microsoft.com/office/powerpoint/2010/main" val="5296069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6AEF9-F9A0-4B6D-A1E3-083A0A38361F}"/>
              </a:ext>
            </a:extLst>
          </p:cNvPr>
          <p:cNvSpPr>
            <a:spLocks noGrp="1"/>
          </p:cNvSpPr>
          <p:nvPr>
            <p:ph type="title"/>
          </p:nvPr>
        </p:nvSpPr>
        <p:spPr/>
        <p:txBody>
          <a:bodyPr/>
          <a:lstStyle/>
          <a:p>
            <a:r>
              <a:rPr lang="en-US" dirty="0"/>
              <a:t>Choosing a service</a:t>
            </a:r>
          </a:p>
        </p:txBody>
      </p:sp>
      <p:sp>
        <p:nvSpPr>
          <p:cNvPr id="26" name="TextBox 25">
            <a:extLst>
              <a:ext uri="{FF2B5EF4-FFF2-40B4-BE49-F238E27FC236}">
                <a16:creationId xmlns:a16="http://schemas.microsoft.com/office/drawing/2014/main" id="{B7DFE695-10AA-45DD-9866-8435CF82BB98}"/>
              </a:ext>
            </a:extLst>
          </p:cNvPr>
          <p:cNvSpPr txBox="1"/>
          <p:nvPr/>
        </p:nvSpPr>
        <p:spPr>
          <a:xfrm>
            <a:off x="224248" y="1258159"/>
            <a:ext cx="11860660" cy="954107"/>
          </a:xfrm>
          <a:prstGeom prst="rect">
            <a:avLst/>
          </a:prstGeom>
          <a:noFill/>
        </p:spPr>
        <p:txBody>
          <a:bodyPr wrap="squar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The service you select </a:t>
            </a:r>
            <a:r>
              <a:rPr lang="en-US" sz="2800"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depends on</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your </a:t>
            </a:r>
            <a:r>
              <a:rPr lang="en-US" sz="2800"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business goals and technology requirements</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t>
            </a:r>
          </a:p>
        </p:txBody>
      </p:sp>
      <p:grpSp>
        <p:nvGrpSpPr>
          <p:cNvPr id="3" name="Group 2">
            <a:extLst>
              <a:ext uri="{FF2B5EF4-FFF2-40B4-BE49-F238E27FC236}">
                <a16:creationId xmlns:a16="http://schemas.microsoft.com/office/drawing/2014/main" id="{300B8B35-427B-44A5-AA00-D2DAD7D9BD56}"/>
              </a:ext>
              <a:ext uri="{C183D7F6-B498-43B3-948B-1728B52AA6E4}">
                <adec:decorative xmlns:adec="http://schemas.microsoft.com/office/drawing/2017/decorative" val="1"/>
              </a:ext>
            </a:extLst>
          </p:cNvPr>
          <p:cNvGrpSpPr/>
          <p:nvPr/>
        </p:nvGrpSpPr>
        <p:grpSpPr>
          <a:xfrm>
            <a:off x="1489167" y="1939786"/>
            <a:ext cx="8254030" cy="4441618"/>
            <a:chOff x="1489167" y="1939786"/>
            <a:chExt cx="8254030" cy="4441618"/>
          </a:xfrm>
        </p:grpSpPr>
        <p:grpSp>
          <p:nvGrpSpPr>
            <p:cNvPr id="7" name="Group 6">
              <a:extLst>
                <a:ext uri="{FF2B5EF4-FFF2-40B4-BE49-F238E27FC236}">
                  <a16:creationId xmlns:a16="http://schemas.microsoft.com/office/drawing/2014/main" id="{9A2C416B-1558-40F0-9D14-8ED04563962A}"/>
                </a:ext>
                <a:ext uri="{C183D7F6-B498-43B3-948B-1728B52AA6E4}">
                  <adec:decorative xmlns:adec="http://schemas.microsoft.com/office/drawing/2017/decorative" val="1"/>
                </a:ext>
              </a:extLst>
            </p:cNvPr>
            <p:cNvGrpSpPr/>
            <p:nvPr/>
          </p:nvGrpSpPr>
          <p:grpSpPr>
            <a:xfrm>
              <a:off x="7926206" y="4841330"/>
              <a:ext cx="1079142" cy="1191482"/>
              <a:chOff x="4020434" y="3570552"/>
              <a:chExt cx="1079142" cy="1191482"/>
            </a:xfrm>
          </p:grpSpPr>
          <p:sp>
            <p:nvSpPr>
              <p:cNvPr id="12" name="TextBox 11">
                <a:extLst>
                  <a:ext uri="{FF2B5EF4-FFF2-40B4-BE49-F238E27FC236}">
                    <a16:creationId xmlns:a16="http://schemas.microsoft.com/office/drawing/2014/main" id="{448CD9E8-51EF-45B6-9F0A-FBD6C226A5E0}"/>
                  </a:ext>
                </a:extLst>
              </p:cNvPr>
              <p:cNvSpPr txBox="1"/>
              <p:nvPr/>
            </p:nvSpPr>
            <p:spPr>
              <a:xfrm>
                <a:off x="4020434" y="4115703"/>
                <a:ext cx="1079142" cy="646331"/>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Lightsail</a:t>
                </a:r>
              </a:p>
            </p:txBody>
          </p:sp>
          <p:pic>
            <p:nvPicPr>
              <p:cNvPr id="35" name="Graphic 34">
                <a:extLst>
                  <a:ext uri="{FF2B5EF4-FFF2-40B4-BE49-F238E27FC236}">
                    <a16:creationId xmlns:a16="http://schemas.microsoft.com/office/drawing/2014/main" id="{54AA77C2-44B3-4C3F-9F6E-79EFB93ED842}"/>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76653" y="3570552"/>
                <a:ext cx="548640" cy="548640"/>
              </a:xfrm>
              <a:prstGeom prst="rect">
                <a:avLst/>
              </a:prstGeom>
            </p:spPr>
          </p:pic>
        </p:grpSp>
        <p:grpSp>
          <p:nvGrpSpPr>
            <p:cNvPr id="22" name="Group 21">
              <a:extLst>
                <a:ext uri="{FF2B5EF4-FFF2-40B4-BE49-F238E27FC236}">
                  <a16:creationId xmlns:a16="http://schemas.microsoft.com/office/drawing/2014/main" id="{3940C7C5-8921-4B08-B5B1-07BDEF30ADA8}"/>
                </a:ext>
                <a:ext uri="{C183D7F6-B498-43B3-948B-1728B52AA6E4}">
                  <adec:decorative xmlns:adec="http://schemas.microsoft.com/office/drawing/2017/decorative" val="1"/>
                </a:ext>
              </a:extLst>
            </p:cNvPr>
            <p:cNvGrpSpPr/>
            <p:nvPr/>
          </p:nvGrpSpPr>
          <p:grpSpPr>
            <a:xfrm>
              <a:off x="6387464" y="5463432"/>
              <a:ext cx="1301959" cy="917972"/>
              <a:chOff x="9629317" y="5811182"/>
              <a:chExt cx="1301959" cy="917972"/>
            </a:xfrm>
          </p:grpSpPr>
          <p:sp>
            <p:nvSpPr>
              <p:cNvPr id="13" name="TextBox 12">
                <a:extLst>
                  <a:ext uri="{FF2B5EF4-FFF2-40B4-BE49-F238E27FC236}">
                    <a16:creationId xmlns:a16="http://schemas.microsoft.com/office/drawing/2014/main" id="{E44A45E5-22AB-4B29-AE5E-D464231CD1E9}"/>
                  </a:ext>
                </a:extLst>
              </p:cNvPr>
              <p:cNvSpPr txBox="1"/>
              <p:nvPr/>
            </p:nvSpPr>
            <p:spPr>
              <a:xfrm>
                <a:off x="9629317" y="6359822"/>
                <a:ext cx="1301959" cy="369332"/>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AWS Batch</a:t>
                </a:r>
              </a:p>
            </p:txBody>
          </p:sp>
          <p:pic>
            <p:nvPicPr>
              <p:cNvPr id="36" name="Graphic 35">
                <a:extLst>
                  <a:ext uri="{FF2B5EF4-FFF2-40B4-BE49-F238E27FC236}">
                    <a16:creationId xmlns:a16="http://schemas.microsoft.com/office/drawing/2014/main" id="{5C0A0CB3-A8E9-4F1F-972F-B1116AA8E3EF}"/>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05976" y="5811182"/>
                <a:ext cx="548640" cy="548640"/>
              </a:xfrm>
              <a:prstGeom prst="rect">
                <a:avLst/>
              </a:prstGeom>
            </p:spPr>
          </p:pic>
        </p:grpSp>
        <p:grpSp>
          <p:nvGrpSpPr>
            <p:cNvPr id="21" name="Group 20">
              <a:extLst>
                <a:ext uri="{FF2B5EF4-FFF2-40B4-BE49-F238E27FC236}">
                  <a16:creationId xmlns:a16="http://schemas.microsoft.com/office/drawing/2014/main" id="{8F7329F1-DAE5-4B30-A8EB-FD8EF591AD1E}"/>
                </a:ext>
                <a:ext uri="{C183D7F6-B498-43B3-948B-1728B52AA6E4}">
                  <adec:decorative xmlns:adec="http://schemas.microsoft.com/office/drawing/2017/decorative" val="1"/>
                </a:ext>
              </a:extLst>
            </p:cNvPr>
            <p:cNvGrpSpPr/>
            <p:nvPr/>
          </p:nvGrpSpPr>
          <p:grpSpPr>
            <a:xfrm>
              <a:off x="4605112" y="5094100"/>
              <a:ext cx="1661032" cy="917972"/>
              <a:chOff x="5801316" y="5841464"/>
              <a:chExt cx="1661032" cy="917972"/>
            </a:xfrm>
          </p:grpSpPr>
          <p:sp>
            <p:nvSpPr>
              <p:cNvPr id="17" name="TextBox 16">
                <a:extLst>
                  <a:ext uri="{FF2B5EF4-FFF2-40B4-BE49-F238E27FC236}">
                    <a16:creationId xmlns:a16="http://schemas.microsoft.com/office/drawing/2014/main" id="{B5D3A2EE-645B-4846-A9AB-13C4EC530FE1}"/>
                  </a:ext>
                </a:extLst>
              </p:cNvPr>
              <p:cNvSpPr txBox="1"/>
              <p:nvPr/>
            </p:nvSpPr>
            <p:spPr>
              <a:xfrm>
                <a:off x="5801316" y="6390104"/>
                <a:ext cx="1661032" cy="369332"/>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AWS Outposts</a:t>
                </a:r>
              </a:p>
            </p:txBody>
          </p:sp>
          <p:pic>
            <p:nvPicPr>
              <p:cNvPr id="38" name="Graphic 37">
                <a:extLst>
                  <a:ext uri="{FF2B5EF4-FFF2-40B4-BE49-F238E27FC236}">
                    <a16:creationId xmlns:a16="http://schemas.microsoft.com/office/drawing/2014/main" id="{FB716D45-AF27-49CC-905B-1F002498F303}"/>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57512" y="5841464"/>
                <a:ext cx="548640" cy="548640"/>
              </a:xfrm>
              <a:prstGeom prst="rect">
                <a:avLst/>
              </a:prstGeom>
            </p:spPr>
          </p:pic>
        </p:grpSp>
        <p:grpSp>
          <p:nvGrpSpPr>
            <p:cNvPr id="6" name="Group 5">
              <a:extLst>
                <a:ext uri="{FF2B5EF4-FFF2-40B4-BE49-F238E27FC236}">
                  <a16:creationId xmlns:a16="http://schemas.microsoft.com/office/drawing/2014/main" id="{2271C888-F0FC-48D1-93DF-C819F5BECA64}"/>
                </a:ext>
                <a:ext uri="{C183D7F6-B498-43B3-948B-1728B52AA6E4}">
                  <adec:decorative xmlns:adec="http://schemas.microsoft.com/office/drawing/2017/decorative" val="1"/>
                </a:ext>
              </a:extLst>
            </p:cNvPr>
            <p:cNvGrpSpPr/>
            <p:nvPr/>
          </p:nvGrpSpPr>
          <p:grpSpPr>
            <a:xfrm>
              <a:off x="3375164" y="2160721"/>
              <a:ext cx="1713931" cy="1194971"/>
              <a:chOff x="2349926" y="3217291"/>
              <a:chExt cx="1713931" cy="1194971"/>
            </a:xfrm>
          </p:grpSpPr>
          <p:sp>
            <p:nvSpPr>
              <p:cNvPr id="20" name="TextBox 19">
                <a:extLst>
                  <a:ext uri="{FF2B5EF4-FFF2-40B4-BE49-F238E27FC236}">
                    <a16:creationId xmlns:a16="http://schemas.microsoft.com/office/drawing/2014/main" id="{3C71C5B1-715A-4394-AC2B-FBEF9ED31830}"/>
                  </a:ext>
                </a:extLst>
              </p:cNvPr>
              <p:cNvSpPr txBox="1"/>
              <p:nvPr/>
            </p:nvSpPr>
            <p:spPr>
              <a:xfrm>
                <a:off x="2349926" y="3765931"/>
                <a:ext cx="1713931" cy="646331"/>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VMware Cloud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on AWS</a:t>
                </a:r>
              </a:p>
            </p:txBody>
          </p:sp>
          <p:pic>
            <p:nvPicPr>
              <p:cNvPr id="40" name="Graphic 39">
                <a:extLst>
                  <a:ext uri="{FF2B5EF4-FFF2-40B4-BE49-F238E27FC236}">
                    <a16:creationId xmlns:a16="http://schemas.microsoft.com/office/drawing/2014/main" id="{14088523-89B9-4C3C-8D08-8B1CC7248E1E}"/>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32571" y="3217291"/>
                <a:ext cx="548640" cy="548640"/>
              </a:xfrm>
              <a:prstGeom prst="rect">
                <a:avLst/>
              </a:prstGeom>
            </p:spPr>
          </p:pic>
        </p:grpSp>
        <p:grpSp>
          <p:nvGrpSpPr>
            <p:cNvPr id="14" name="Group 13">
              <a:extLst>
                <a:ext uri="{FF2B5EF4-FFF2-40B4-BE49-F238E27FC236}">
                  <a16:creationId xmlns:a16="http://schemas.microsoft.com/office/drawing/2014/main" id="{9AC66BA3-5A78-4899-8875-F5DACCE287CF}"/>
                </a:ext>
                <a:ext uri="{C183D7F6-B498-43B3-948B-1728B52AA6E4}">
                  <adec:decorative xmlns:adec="http://schemas.microsoft.com/office/drawing/2017/decorative" val="1"/>
                </a:ext>
              </a:extLst>
            </p:cNvPr>
            <p:cNvGrpSpPr/>
            <p:nvPr/>
          </p:nvGrpSpPr>
          <p:grpSpPr>
            <a:xfrm>
              <a:off x="2729434" y="3468559"/>
              <a:ext cx="1471878" cy="937952"/>
              <a:chOff x="1198408" y="4499119"/>
              <a:chExt cx="1471878" cy="937952"/>
            </a:xfrm>
          </p:grpSpPr>
          <p:sp>
            <p:nvSpPr>
              <p:cNvPr id="10" name="TextBox 9">
                <a:extLst>
                  <a:ext uri="{FF2B5EF4-FFF2-40B4-BE49-F238E27FC236}">
                    <a16:creationId xmlns:a16="http://schemas.microsoft.com/office/drawing/2014/main" id="{99E1F13C-DC6B-4C01-9D59-5B3BF22C937D}"/>
                  </a:ext>
                </a:extLst>
              </p:cNvPr>
              <p:cNvSpPr txBox="1"/>
              <p:nvPr/>
            </p:nvSpPr>
            <p:spPr>
              <a:xfrm>
                <a:off x="1198408" y="5067739"/>
                <a:ext cx="1471878" cy="369332"/>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Amazon ECS</a:t>
                </a:r>
              </a:p>
            </p:txBody>
          </p:sp>
          <p:pic>
            <p:nvPicPr>
              <p:cNvPr id="31" name="Graphic 30">
                <a:extLst>
                  <a:ext uri="{FF2B5EF4-FFF2-40B4-BE49-F238E27FC236}">
                    <a16:creationId xmlns:a16="http://schemas.microsoft.com/office/drawing/2014/main" id="{D99204FD-3FAC-4CF2-A108-90C51805934C}"/>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60027" y="4499119"/>
                <a:ext cx="548640" cy="548640"/>
              </a:xfrm>
              <a:prstGeom prst="rect">
                <a:avLst/>
              </a:prstGeom>
            </p:spPr>
          </p:pic>
        </p:grpSp>
        <p:grpSp>
          <p:nvGrpSpPr>
            <p:cNvPr id="16" name="Group 15">
              <a:extLst>
                <a:ext uri="{FF2B5EF4-FFF2-40B4-BE49-F238E27FC236}">
                  <a16:creationId xmlns:a16="http://schemas.microsoft.com/office/drawing/2014/main" id="{DD3326FD-8CFD-44DC-A731-A7AC2D017D5C}"/>
                </a:ext>
                <a:ext uri="{C183D7F6-B498-43B3-948B-1728B52AA6E4}">
                  <adec:decorative xmlns:adec="http://schemas.microsoft.com/office/drawing/2017/decorative" val="1"/>
                </a:ext>
              </a:extLst>
            </p:cNvPr>
            <p:cNvGrpSpPr/>
            <p:nvPr/>
          </p:nvGrpSpPr>
          <p:grpSpPr>
            <a:xfrm>
              <a:off x="1489167" y="4128698"/>
              <a:ext cx="1465466" cy="940991"/>
              <a:chOff x="12349" y="4765095"/>
              <a:chExt cx="1465466" cy="940991"/>
            </a:xfrm>
          </p:grpSpPr>
          <p:sp>
            <p:nvSpPr>
              <p:cNvPr id="11" name="TextBox 10">
                <a:extLst>
                  <a:ext uri="{FF2B5EF4-FFF2-40B4-BE49-F238E27FC236}">
                    <a16:creationId xmlns:a16="http://schemas.microsoft.com/office/drawing/2014/main" id="{55A547B9-1470-41FD-81AC-3A22D2A1CC7E}"/>
                  </a:ext>
                </a:extLst>
              </p:cNvPr>
              <p:cNvSpPr txBox="1"/>
              <p:nvPr/>
            </p:nvSpPr>
            <p:spPr>
              <a:xfrm>
                <a:off x="12349" y="5336754"/>
                <a:ext cx="1465466" cy="369332"/>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Amazon EKS</a:t>
                </a:r>
              </a:p>
            </p:txBody>
          </p:sp>
          <p:pic>
            <p:nvPicPr>
              <p:cNvPr id="34" name="Graphic 33">
                <a:extLst>
                  <a:ext uri="{FF2B5EF4-FFF2-40B4-BE49-F238E27FC236}">
                    <a16:creationId xmlns:a16="http://schemas.microsoft.com/office/drawing/2014/main" id="{7F82F450-6052-4E4E-AE63-09E0F97DEFBE}"/>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0762" y="4765095"/>
                <a:ext cx="548640" cy="548640"/>
              </a:xfrm>
              <a:prstGeom prst="rect">
                <a:avLst/>
              </a:prstGeom>
            </p:spPr>
          </p:pic>
        </p:grpSp>
        <p:grpSp>
          <p:nvGrpSpPr>
            <p:cNvPr id="18" name="Group 17">
              <a:extLst>
                <a:ext uri="{FF2B5EF4-FFF2-40B4-BE49-F238E27FC236}">
                  <a16:creationId xmlns:a16="http://schemas.microsoft.com/office/drawing/2014/main" id="{68ED2843-5041-4BFD-BD45-2B3955C4B3FF}"/>
                </a:ext>
                <a:ext uri="{C183D7F6-B498-43B3-948B-1728B52AA6E4}">
                  <adec:decorative xmlns:adec="http://schemas.microsoft.com/office/drawing/2017/decorative" val="1"/>
                </a:ext>
              </a:extLst>
            </p:cNvPr>
            <p:cNvGrpSpPr/>
            <p:nvPr/>
          </p:nvGrpSpPr>
          <p:grpSpPr>
            <a:xfrm>
              <a:off x="2755287" y="4965463"/>
              <a:ext cx="1494320" cy="912388"/>
              <a:chOff x="1028641" y="5480603"/>
              <a:chExt cx="1494320" cy="912388"/>
            </a:xfrm>
          </p:grpSpPr>
          <p:sp>
            <p:nvSpPr>
              <p:cNvPr id="15" name="TextBox 14">
                <a:extLst>
                  <a:ext uri="{FF2B5EF4-FFF2-40B4-BE49-F238E27FC236}">
                    <a16:creationId xmlns:a16="http://schemas.microsoft.com/office/drawing/2014/main" id="{CC2520EE-CC53-4C6A-92D1-0E40A1222F73}"/>
                  </a:ext>
                </a:extLst>
              </p:cNvPr>
              <p:cNvSpPr txBox="1"/>
              <p:nvPr/>
            </p:nvSpPr>
            <p:spPr>
              <a:xfrm>
                <a:off x="1028641" y="6023659"/>
                <a:ext cx="1494320" cy="369332"/>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AWS Fargate</a:t>
                </a:r>
              </a:p>
            </p:txBody>
          </p:sp>
          <p:pic>
            <p:nvPicPr>
              <p:cNvPr id="37" name="Graphic 36">
                <a:extLst>
                  <a:ext uri="{FF2B5EF4-FFF2-40B4-BE49-F238E27FC236}">
                    <a16:creationId xmlns:a16="http://schemas.microsoft.com/office/drawing/2014/main" id="{85FFC7EE-5946-4350-9EEA-DBAF1B16C79A}"/>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501481" y="5480603"/>
                <a:ext cx="548640" cy="548640"/>
              </a:xfrm>
              <a:prstGeom prst="rect">
                <a:avLst/>
              </a:prstGeom>
            </p:spPr>
          </p:pic>
        </p:grpSp>
        <p:grpSp>
          <p:nvGrpSpPr>
            <p:cNvPr id="8" name="Group 7">
              <a:extLst>
                <a:ext uri="{FF2B5EF4-FFF2-40B4-BE49-F238E27FC236}">
                  <a16:creationId xmlns:a16="http://schemas.microsoft.com/office/drawing/2014/main" id="{DA3F3138-B41D-4795-B790-E1A3B64C1EB7}"/>
                </a:ext>
                <a:ext uri="{C183D7F6-B498-43B3-948B-1728B52AA6E4}">
                  <adec:decorative xmlns:adec="http://schemas.microsoft.com/office/drawing/2017/decorative" val="1"/>
                </a:ext>
              </a:extLst>
            </p:cNvPr>
            <p:cNvGrpSpPr/>
            <p:nvPr/>
          </p:nvGrpSpPr>
          <p:grpSpPr>
            <a:xfrm>
              <a:off x="5552690" y="1939786"/>
              <a:ext cx="1079142" cy="1220519"/>
              <a:chOff x="6683745" y="3366964"/>
              <a:chExt cx="1079142" cy="1220519"/>
            </a:xfrm>
          </p:grpSpPr>
          <p:sp>
            <p:nvSpPr>
              <p:cNvPr id="60" name="TextBox 59">
                <a:extLst>
                  <a:ext uri="{FF2B5EF4-FFF2-40B4-BE49-F238E27FC236}">
                    <a16:creationId xmlns:a16="http://schemas.microsoft.com/office/drawing/2014/main" id="{0FF5E4F9-2C06-4EAB-A6CC-22216BE1570D}"/>
                  </a:ext>
                </a:extLst>
              </p:cNvPr>
              <p:cNvSpPr txBox="1"/>
              <p:nvPr/>
            </p:nvSpPr>
            <p:spPr>
              <a:xfrm>
                <a:off x="6683745" y="3941152"/>
                <a:ext cx="1079142" cy="646331"/>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EC2</a:t>
                </a:r>
              </a:p>
            </p:txBody>
          </p:sp>
          <p:pic>
            <p:nvPicPr>
              <p:cNvPr id="62" name="Graphic 61">
                <a:extLst>
                  <a:ext uri="{FF2B5EF4-FFF2-40B4-BE49-F238E27FC236}">
                    <a16:creationId xmlns:a16="http://schemas.microsoft.com/office/drawing/2014/main" id="{9C43C2BA-872E-463F-9571-6591BD585A23}"/>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948996" y="3366964"/>
                <a:ext cx="548640" cy="548640"/>
              </a:xfrm>
              <a:prstGeom prst="rect">
                <a:avLst/>
              </a:prstGeom>
            </p:spPr>
          </p:pic>
        </p:grpSp>
        <p:grpSp>
          <p:nvGrpSpPr>
            <p:cNvPr id="19" name="Group 18">
              <a:extLst>
                <a:ext uri="{FF2B5EF4-FFF2-40B4-BE49-F238E27FC236}">
                  <a16:creationId xmlns:a16="http://schemas.microsoft.com/office/drawing/2014/main" id="{0463AA74-4136-496E-AA5F-641B30A2F60E}"/>
                </a:ext>
                <a:ext uri="{C183D7F6-B498-43B3-948B-1728B52AA6E4}">
                  <adec:decorative xmlns:adec="http://schemas.microsoft.com/office/drawing/2017/decorative" val="1"/>
                </a:ext>
              </a:extLst>
            </p:cNvPr>
            <p:cNvGrpSpPr/>
            <p:nvPr/>
          </p:nvGrpSpPr>
          <p:grpSpPr>
            <a:xfrm>
              <a:off x="7231823" y="2236949"/>
              <a:ext cx="1002197" cy="1207358"/>
              <a:chOff x="2786610" y="5152761"/>
              <a:chExt cx="1002197" cy="1207358"/>
            </a:xfrm>
          </p:grpSpPr>
          <p:sp>
            <p:nvSpPr>
              <p:cNvPr id="67" name="TextBox 66">
                <a:extLst>
                  <a:ext uri="{FF2B5EF4-FFF2-40B4-BE49-F238E27FC236}">
                    <a16:creationId xmlns:a16="http://schemas.microsoft.com/office/drawing/2014/main" id="{8D1288AE-D1E2-4B48-9DC7-D4EB8F5E136E}"/>
                  </a:ext>
                </a:extLst>
              </p:cNvPr>
              <p:cNvSpPr txBox="1"/>
              <p:nvPr/>
            </p:nvSpPr>
            <p:spPr>
              <a:xfrm>
                <a:off x="2786610" y="5713788"/>
                <a:ext cx="1002197" cy="646331"/>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AWS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Lambda</a:t>
                </a:r>
              </a:p>
            </p:txBody>
          </p:sp>
          <p:pic>
            <p:nvPicPr>
              <p:cNvPr id="68" name="Graphic 67">
                <a:extLst>
                  <a:ext uri="{FF2B5EF4-FFF2-40B4-BE49-F238E27FC236}">
                    <a16:creationId xmlns:a16="http://schemas.microsoft.com/office/drawing/2014/main" id="{6AE3781C-86A4-4315-9FB3-9A88C97BCF1D}"/>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013389" y="5152761"/>
                <a:ext cx="548640" cy="548640"/>
              </a:xfrm>
              <a:prstGeom prst="rect">
                <a:avLst/>
              </a:prstGeom>
            </p:spPr>
          </p:pic>
        </p:grpSp>
        <p:grpSp>
          <p:nvGrpSpPr>
            <p:cNvPr id="9" name="Group 8">
              <a:extLst>
                <a:ext uri="{FF2B5EF4-FFF2-40B4-BE49-F238E27FC236}">
                  <a16:creationId xmlns:a16="http://schemas.microsoft.com/office/drawing/2014/main" id="{DA2AADB0-C52E-47FB-8891-65778AF03CBD}"/>
                </a:ext>
                <a:ext uri="{C183D7F6-B498-43B3-948B-1728B52AA6E4}">
                  <adec:decorative xmlns:adec="http://schemas.microsoft.com/office/drawing/2017/decorative" val="1"/>
                </a:ext>
              </a:extLst>
            </p:cNvPr>
            <p:cNvGrpSpPr/>
            <p:nvPr/>
          </p:nvGrpSpPr>
          <p:grpSpPr>
            <a:xfrm>
              <a:off x="8316203" y="3356110"/>
              <a:ext cx="1426994" cy="1229253"/>
              <a:chOff x="8652089" y="3092644"/>
              <a:chExt cx="1426994" cy="1229253"/>
            </a:xfrm>
          </p:grpSpPr>
          <p:sp>
            <p:nvSpPr>
              <p:cNvPr id="70" name="TextBox 69">
                <a:extLst>
                  <a:ext uri="{FF2B5EF4-FFF2-40B4-BE49-F238E27FC236}">
                    <a16:creationId xmlns:a16="http://schemas.microsoft.com/office/drawing/2014/main" id="{B48CD4B7-3733-4F06-9C91-FC10D8609BB5}"/>
                  </a:ext>
                </a:extLst>
              </p:cNvPr>
              <p:cNvSpPr txBox="1"/>
              <p:nvPr/>
            </p:nvSpPr>
            <p:spPr>
              <a:xfrm>
                <a:off x="8652089" y="3675566"/>
                <a:ext cx="1426994" cy="646331"/>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AWS Elastic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Beanstalk</a:t>
                </a:r>
              </a:p>
            </p:txBody>
          </p:sp>
          <p:pic>
            <p:nvPicPr>
              <p:cNvPr id="71" name="Graphic 70">
                <a:extLst>
                  <a:ext uri="{FF2B5EF4-FFF2-40B4-BE49-F238E27FC236}">
                    <a16:creationId xmlns:a16="http://schemas.microsoft.com/office/drawing/2014/main" id="{2C07FBC0-6870-4466-843A-6DBAC22EAD77}"/>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091266" y="3092644"/>
                <a:ext cx="548640" cy="548640"/>
              </a:xfrm>
              <a:prstGeom prst="rect">
                <a:avLst/>
              </a:prstGeom>
            </p:spPr>
          </p:pic>
        </p:grpSp>
        <p:sp>
          <p:nvSpPr>
            <p:cNvPr id="24" name="Rectangle 23">
              <a:extLst>
                <a:ext uri="{FF2B5EF4-FFF2-40B4-BE49-F238E27FC236}">
                  <a16:creationId xmlns:a16="http://schemas.microsoft.com/office/drawing/2014/main" id="{5D7F0F5B-531F-4F8D-8853-3A9782AE8C89}"/>
                </a:ext>
              </a:extLst>
            </p:cNvPr>
            <p:cNvSpPr/>
            <p:nvPr/>
          </p:nvSpPr>
          <p:spPr>
            <a:xfrm>
              <a:off x="5635061" y="3670002"/>
              <a:ext cx="914400" cy="914400"/>
            </a:xfrm>
            <a:prstGeom prst="rect">
              <a:avLst/>
            </a:prstGeom>
            <a:solidFill>
              <a:srgbClr val="E374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a:t>
              </a:r>
            </a:p>
          </p:txBody>
        </p:sp>
        <p:cxnSp>
          <p:nvCxnSpPr>
            <p:cNvPr id="28" name="Straight Connector 27">
              <a:extLst>
                <a:ext uri="{FF2B5EF4-FFF2-40B4-BE49-F238E27FC236}">
                  <a16:creationId xmlns:a16="http://schemas.microsoft.com/office/drawing/2014/main" id="{F48AF09D-4028-497C-A9F0-C3BB35490D05}"/>
                </a:ext>
              </a:extLst>
            </p:cNvPr>
            <p:cNvCxnSpPr>
              <a:cxnSpLocks/>
              <a:stCxn id="37" idx="3"/>
            </p:cNvCxnSpPr>
            <p:nvPr/>
          </p:nvCxnSpPr>
          <p:spPr>
            <a:xfrm flipV="1">
              <a:off x="3776767" y="4543617"/>
              <a:ext cx="1847328" cy="69616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192D065-0993-47F3-8CF5-36E263626F76}"/>
                </a:ext>
              </a:extLst>
            </p:cNvPr>
            <p:cNvCxnSpPr>
              <a:cxnSpLocks/>
            </p:cNvCxnSpPr>
            <p:nvPr/>
          </p:nvCxnSpPr>
          <p:spPr>
            <a:xfrm>
              <a:off x="4808284" y="3121141"/>
              <a:ext cx="826777" cy="731392"/>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0ED9A82-B7EA-4766-9185-C73A36AF4FEB}"/>
                </a:ext>
              </a:extLst>
            </p:cNvPr>
            <p:cNvCxnSpPr>
              <a:stCxn id="60" idx="2"/>
              <a:endCxn id="24" idx="0"/>
            </p:cNvCxnSpPr>
            <p:nvPr/>
          </p:nvCxnSpPr>
          <p:spPr>
            <a:xfrm>
              <a:off x="6092261" y="3160305"/>
              <a:ext cx="0" cy="509697"/>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60DD367-924C-4B3A-B0F2-F8FDBF607B03}"/>
                </a:ext>
              </a:extLst>
            </p:cNvPr>
            <p:cNvCxnSpPr>
              <a:cxnSpLocks/>
            </p:cNvCxnSpPr>
            <p:nvPr/>
          </p:nvCxnSpPr>
          <p:spPr>
            <a:xfrm flipH="1">
              <a:off x="6557843" y="3429000"/>
              <a:ext cx="772633" cy="389251"/>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27E4639-5E09-4B9B-8F0F-57340F58B787}"/>
                </a:ext>
              </a:extLst>
            </p:cNvPr>
            <p:cNvCxnSpPr>
              <a:cxnSpLocks/>
              <a:stCxn id="71" idx="1"/>
              <a:endCxn id="24" idx="3"/>
            </p:cNvCxnSpPr>
            <p:nvPr/>
          </p:nvCxnSpPr>
          <p:spPr>
            <a:xfrm flipH="1">
              <a:off x="6549461" y="3630430"/>
              <a:ext cx="2205919" cy="496772"/>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D8B2E55-6E43-47CC-8E2E-693A94CCECAE}"/>
                </a:ext>
              </a:extLst>
            </p:cNvPr>
            <p:cNvCxnSpPr>
              <a:cxnSpLocks/>
              <a:stCxn id="35" idx="1"/>
            </p:cNvCxnSpPr>
            <p:nvPr/>
          </p:nvCxnSpPr>
          <p:spPr>
            <a:xfrm flipH="1" flipV="1">
              <a:off x="6549463" y="4443572"/>
              <a:ext cx="1632962" cy="672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23A9951-3235-4EB8-AE14-E515F96BE646}"/>
                </a:ext>
              </a:extLst>
            </p:cNvPr>
            <p:cNvCxnSpPr>
              <a:cxnSpLocks/>
              <a:stCxn id="36" idx="0"/>
            </p:cNvCxnSpPr>
            <p:nvPr/>
          </p:nvCxnSpPr>
          <p:spPr>
            <a:xfrm flipH="1" flipV="1">
              <a:off x="6366581" y="4584402"/>
              <a:ext cx="671862" cy="87903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168CDEE-C126-41E0-B141-47D614DB2E08}"/>
                </a:ext>
              </a:extLst>
            </p:cNvPr>
            <p:cNvCxnSpPr>
              <a:cxnSpLocks/>
              <a:stCxn id="38" idx="0"/>
              <a:endCxn id="24" idx="2"/>
            </p:cNvCxnSpPr>
            <p:nvPr/>
          </p:nvCxnSpPr>
          <p:spPr>
            <a:xfrm flipV="1">
              <a:off x="5435628" y="4584402"/>
              <a:ext cx="656633" cy="509698"/>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1718004-C396-4D79-B377-C35DD48B6B94}"/>
                </a:ext>
              </a:extLst>
            </p:cNvPr>
            <p:cNvCxnSpPr>
              <a:cxnSpLocks/>
              <a:stCxn id="31" idx="3"/>
            </p:cNvCxnSpPr>
            <p:nvPr/>
          </p:nvCxnSpPr>
          <p:spPr>
            <a:xfrm>
              <a:off x="3739693" y="3742879"/>
              <a:ext cx="1895368" cy="294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F9CEAF8-F58D-495C-8B99-79FE4E6D35DB}"/>
                </a:ext>
              </a:extLst>
            </p:cNvPr>
            <p:cNvCxnSpPr>
              <a:stCxn id="34" idx="3"/>
            </p:cNvCxnSpPr>
            <p:nvPr/>
          </p:nvCxnSpPr>
          <p:spPr>
            <a:xfrm flipV="1">
              <a:off x="2496220" y="4398125"/>
              <a:ext cx="3138841" cy="4893"/>
            </a:xfrm>
            <a:prstGeom prst="line">
              <a:avLst/>
            </a:prstGeom>
          </p:spPr>
          <p:style>
            <a:lnRef idx="1">
              <a:schemeClr val="accent1"/>
            </a:lnRef>
            <a:fillRef idx="0">
              <a:schemeClr val="accent1"/>
            </a:fillRef>
            <a:effectRef idx="0">
              <a:schemeClr val="accent1"/>
            </a:effectRef>
            <a:fontRef idx="minor">
              <a:schemeClr val="tx1"/>
            </a:fontRef>
          </p:style>
        </p:cxnSp>
      </p:grpSp>
      <p:sp>
        <p:nvSpPr>
          <p:cNvPr id="5" name="Footer Placeholder 4">
            <a:extLst>
              <a:ext uri="{FF2B5EF4-FFF2-40B4-BE49-F238E27FC236}">
                <a16:creationId xmlns:a16="http://schemas.microsoft.com/office/drawing/2014/main" id="{5F393A36-6982-4D7D-9BCA-EA5D0FD5110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91AAC057-146D-47F9-B8E7-2AAC595BDBA2}"/>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27</a:t>
            </a:fld>
            <a:endParaRPr lang="en-US" dirty="0"/>
          </a:p>
        </p:txBody>
      </p:sp>
    </p:spTree>
    <p:custDataLst>
      <p:tags r:id="rId1"/>
    </p:custDataLst>
    <p:extLst>
      <p:ext uri="{BB962C8B-B14F-4D97-AF65-F5344CB8AC3E}">
        <p14:creationId xmlns:p14="http://schemas.microsoft.com/office/powerpoint/2010/main" val="29040877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A117399-ACFD-48F8-A139-34B0FD70E60B}"/>
              </a:ext>
            </a:extLst>
          </p:cNvPr>
          <p:cNvSpPr>
            <a:spLocks noGrp="1"/>
          </p:cNvSpPr>
          <p:nvPr>
            <p:ph type="title"/>
          </p:nvPr>
        </p:nvSpPr>
        <p:spPr/>
        <p:txBody>
          <a:bodyPr/>
          <a:lstStyle/>
          <a:p>
            <a:r>
              <a:rPr lang="en-US" dirty="0"/>
              <a:t>Services covered in this course</a:t>
            </a:r>
          </a:p>
        </p:txBody>
      </p:sp>
      <p:grpSp>
        <p:nvGrpSpPr>
          <p:cNvPr id="34" name="Group 33">
            <a:extLst>
              <a:ext uri="{FF2B5EF4-FFF2-40B4-BE49-F238E27FC236}">
                <a16:creationId xmlns:a16="http://schemas.microsoft.com/office/drawing/2014/main" id="{AB36C249-9536-41E5-8C30-BEDC41FA036F}"/>
              </a:ext>
              <a:ext uri="{C183D7F6-B498-43B3-948B-1728B52AA6E4}">
                <adec:decorative xmlns:adec="http://schemas.microsoft.com/office/drawing/2017/decorative" val="1"/>
              </a:ext>
            </a:extLst>
          </p:cNvPr>
          <p:cNvGrpSpPr/>
          <p:nvPr/>
        </p:nvGrpSpPr>
        <p:grpSpPr>
          <a:xfrm>
            <a:off x="213507" y="1262084"/>
            <a:ext cx="11789316" cy="5040445"/>
            <a:chOff x="213507" y="1262084"/>
            <a:chExt cx="11789316" cy="5040445"/>
          </a:xfrm>
        </p:grpSpPr>
        <p:grpSp>
          <p:nvGrpSpPr>
            <p:cNvPr id="30" name="Group 29">
              <a:extLst>
                <a:ext uri="{FF2B5EF4-FFF2-40B4-BE49-F238E27FC236}">
                  <a16:creationId xmlns:a16="http://schemas.microsoft.com/office/drawing/2014/main" id="{38104B63-51CF-4FFF-97E3-3AED45322727}"/>
                </a:ext>
                <a:ext uri="{C183D7F6-B498-43B3-948B-1728B52AA6E4}">
                  <adec:decorative xmlns:adec="http://schemas.microsoft.com/office/drawing/2017/decorative" val="1"/>
                </a:ext>
              </a:extLst>
            </p:cNvPr>
            <p:cNvGrpSpPr/>
            <p:nvPr/>
          </p:nvGrpSpPr>
          <p:grpSpPr>
            <a:xfrm>
              <a:off x="8345223" y="4565169"/>
              <a:ext cx="3657600" cy="1737360"/>
              <a:chOff x="8345223" y="4565169"/>
              <a:chExt cx="3657600" cy="1737360"/>
            </a:xfrm>
          </p:grpSpPr>
          <p:sp>
            <p:nvSpPr>
              <p:cNvPr id="15" name="Rectangle 14">
                <a:extLst>
                  <a:ext uri="{FF2B5EF4-FFF2-40B4-BE49-F238E27FC236}">
                    <a16:creationId xmlns:a16="http://schemas.microsoft.com/office/drawing/2014/main" id="{588D2523-9C34-441C-B5FD-3263442A439F}"/>
                  </a:ext>
                </a:extLst>
              </p:cNvPr>
              <p:cNvSpPr/>
              <p:nvPr/>
            </p:nvSpPr>
            <p:spPr>
              <a:xfrm>
                <a:off x="8345223" y="4565169"/>
                <a:ext cx="3657600" cy="173736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AWS Cost Management </a:t>
                </a:r>
                <a:br>
                  <a:rPr lang="en-US" b="1" dirty="0">
                    <a:solidFill>
                      <a:schemeClr val="tx1"/>
                    </a:solidFill>
                  </a:rPr>
                </a:br>
                <a:r>
                  <a:rPr lang="en-US" b="1" dirty="0">
                    <a:solidFill>
                      <a:schemeClr val="tx1"/>
                    </a:solidFill>
                  </a:rPr>
                  <a:t>services</a:t>
                </a:r>
                <a:r>
                  <a:rPr lang="en-US" dirty="0">
                    <a:solidFill>
                      <a:schemeClr val="tx1"/>
                    </a:solidFill>
                  </a:rPr>
                  <a:t> –</a:t>
                </a:r>
              </a:p>
              <a:p>
                <a:pPr marL="285750" indent="-285750">
                  <a:buFont typeface="Arial" panose="020B0604020202020204" pitchFamily="34" charset="0"/>
                  <a:buChar char="•"/>
                </a:pPr>
                <a:r>
                  <a:rPr lang="en-US" dirty="0">
                    <a:solidFill>
                      <a:schemeClr val="tx1"/>
                    </a:solidFill>
                  </a:rPr>
                  <a:t>AWS Cost &amp; Usage </a:t>
                </a:r>
                <a:br>
                  <a:rPr lang="en-US" dirty="0">
                    <a:solidFill>
                      <a:schemeClr val="tx1"/>
                    </a:solidFill>
                  </a:rPr>
                </a:br>
                <a:r>
                  <a:rPr lang="en-US" dirty="0">
                    <a:solidFill>
                      <a:schemeClr val="tx1"/>
                    </a:solidFill>
                  </a:rPr>
                  <a:t>Report</a:t>
                </a:r>
              </a:p>
              <a:p>
                <a:pPr marL="285750" indent="-285750">
                  <a:buFont typeface="Arial" panose="020B0604020202020204" pitchFamily="34" charset="0"/>
                  <a:buChar char="•"/>
                </a:pPr>
                <a:r>
                  <a:rPr lang="en-US" dirty="0">
                    <a:solidFill>
                      <a:schemeClr val="tx1"/>
                    </a:solidFill>
                  </a:rPr>
                  <a:t>AWS Budgets</a:t>
                </a:r>
              </a:p>
              <a:p>
                <a:pPr marL="285750" indent="-285750">
                  <a:buFont typeface="Arial" panose="020B0604020202020204" pitchFamily="34" charset="0"/>
                  <a:buChar char="•"/>
                </a:pPr>
                <a:r>
                  <a:rPr lang="en-US" dirty="0">
                    <a:solidFill>
                      <a:schemeClr val="tx1"/>
                    </a:solidFill>
                  </a:rPr>
                  <a:t>AWS Cost Explorer</a:t>
                </a:r>
              </a:p>
            </p:txBody>
          </p:sp>
          <p:pic>
            <p:nvPicPr>
              <p:cNvPr id="16" name="Graphic 15">
                <a:extLst>
                  <a:ext uri="{FF2B5EF4-FFF2-40B4-BE49-F238E27FC236}">
                    <a16:creationId xmlns:a16="http://schemas.microsoft.com/office/drawing/2014/main" id="{7B5B0F29-CB99-4CAD-86D8-E3F0E53D349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50323" y="4565169"/>
                <a:ext cx="952500" cy="952500"/>
              </a:xfrm>
              <a:prstGeom prst="rect">
                <a:avLst/>
              </a:prstGeom>
            </p:spPr>
          </p:pic>
        </p:grpSp>
        <p:grpSp>
          <p:nvGrpSpPr>
            <p:cNvPr id="25" name="Group 24">
              <a:extLst>
                <a:ext uri="{FF2B5EF4-FFF2-40B4-BE49-F238E27FC236}">
                  <a16:creationId xmlns:a16="http://schemas.microsoft.com/office/drawing/2014/main" id="{C20B9882-F592-4930-B21B-7B464B163C5F}"/>
                </a:ext>
                <a:ext uri="{C183D7F6-B498-43B3-948B-1728B52AA6E4}">
                  <adec:decorative xmlns:adec="http://schemas.microsoft.com/office/drawing/2017/decorative" val="1"/>
                </a:ext>
              </a:extLst>
            </p:cNvPr>
            <p:cNvGrpSpPr/>
            <p:nvPr/>
          </p:nvGrpSpPr>
          <p:grpSpPr>
            <a:xfrm>
              <a:off x="8345223" y="1262084"/>
              <a:ext cx="3657600" cy="3108960"/>
              <a:chOff x="8617076" y="1313778"/>
              <a:chExt cx="3657600" cy="3108960"/>
            </a:xfrm>
          </p:grpSpPr>
          <p:sp>
            <p:nvSpPr>
              <p:cNvPr id="14" name="Rectangle 13">
                <a:extLst>
                  <a:ext uri="{FF2B5EF4-FFF2-40B4-BE49-F238E27FC236}">
                    <a16:creationId xmlns:a16="http://schemas.microsoft.com/office/drawing/2014/main" id="{6F959FA9-4DD8-4188-B35D-CC395FC83F4B}"/>
                  </a:ext>
                </a:extLst>
              </p:cNvPr>
              <p:cNvSpPr/>
              <p:nvPr/>
            </p:nvSpPr>
            <p:spPr>
              <a:xfrm>
                <a:off x="8617076" y="1313778"/>
                <a:ext cx="3657600" cy="310896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Management and </a:t>
                </a:r>
                <a:br>
                  <a:rPr lang="en-US" b="1" dirty="0">
                    <a:solidFill>
                      <a:schemeClr val="tx1"/>
                    </a:solidFill>
                  </a:rPr>
                </a:br>
                <a:r>
                  <a:rPr lang="en-US" b="1" dirty="0">
                    <a:solidFill>
                      <a:schemeClr val="tx1"/>
                    </a:solidFill>
                  </a:rPr>
                  <a:t>Governance services</a:t>
                </a:r>
                <a:r>
                  <a:rPr lang="en-US" dirty="0">
                    <a:solidFill>
                      <a:schemeClr val="tx1"/>
                    </a:solidFill>
                  </a:rPr>
                  <a:t> –</a:t>
                </a:r>
              </a:p>
              <a:p>
                <a:pPr marL="285750" indent="-285750">
                  <a:buFont typeface="Arial" panose="020B0604020202020204" pitchFamily="34" charset="0"/>
                  <a:buChar char="•"/>
                </a:pPr>
                <a:r>
                  <a:rPr lang="en-US" dirty="0">
                    <a:solidFill>
                      <a:schemeClr val="tx1"/>
                    </a:solidFill>
                  </a:rPr>
                  <a:t>AWS Trusted Advisor</a:t>
                </a:r>
              </a:p>
              <a:p>
                <a:pPr marL="285750" indent="-285750">
                  <a:buFont typeface="Arial" panose="020B0604020202020204" pitchFamily="34" charset="0"/>
                  <a:buChar char="•"/>
                </a:pPr>
                <a:r>
                  <a:rPr lang="en-US" dirty="0">
                    <a:solidFill>
                      <a:schemeClr val="tx1"/>
                    </a:solidFill>
                  </a:rPr>
                  <a:t>AWS CloudWatch</a:t>
                </a:r>
              </a:p>
              <a:p>
                <a:pPr marL="285750" indent="-285750">
                  <a:buFont typeface="Arial" panose="020B0604020202020204" pitchFamily="34" charset="0"/>
                  <a:buChar char="•"/>
                </a:pPr>
                <a:r>
                  <a:rPr lang="en-US" dirty="0">
                    <a:solidFill>
                      <a:schemeClr val="tx1"/>
                    </a:solidFill>
                  </a:rPr>
                  <a:t>AWS CloudTrail</a:t>
                </a:r>
              </a:p>
              <a:p>
                <a:pPr marL="285750" indent="-285750">
                  <a:buFont typeface="Arial" panose="020B0604020202020204" pitchFamily="34" charset="0"/>
                  <a:buChar char="•"/>
                </a:pPr>
                <a:r>
                  <a:rPr lang="en-US" dirty="0">
                    <a:solidFill>
                      <a:schemeClr val="tx1"/>
                    </a:solidFill>
                  </a:rPr>
                  <a:t>AWS Well-Architected Tool</a:t>
                </a:r>
              </a:p>
              <a:p>
                <a:pPr marL="285750" indent="-285750">
                  <a:buFont typeface="Arial" panose="020B0604020202020204" pitchFamily="34" charset="0"/>
                  <a:buChar char="•"/>
                </a:pPr>
                <a:r>
                  <a:rPr lang="en-US" dirty="0">
                    <a:solidFill>
                      <a:schemeClr val="tx1"/>
                    </a:solidFill>
                  </a:rPr>
                  <a:t>AWS Auto Scaling</a:t>
                </a:r>
              </a:p>
              <a:p>
                <a:pPr marL="285750" indent="-285750">
                  <a:buFont typeface="Arial" panose="020B0604020202020204" pitchFamily="34" charset="0"/>
                  <a:buChar char="•"/>
                </a:pPr>
                <a:r>
                  <a:rPr lang="en-US" dirty="0">
                    <a:solidFill>
                      <a:schemeClr val="tx1"/>
                    </a:solidFill>
                  </a:rPr>
                  <a:t>AWS Command Line Interface</a:t>
                </a:r>
              </a:p>
              <a:p>
                <a:pPr marL="285750" indent="-285750">
                  <a:buFont typeface="Arial" panose="020B0604020202020204" pitchFamily="34" charset="0"/>
                  <a:buChar char="•"/>
                </a:pPr>
                <a:r>
                  <a:rPr lang="en-US" dirty="0">
                    <a:solidFill>
                      <a:schemeClr val="tx1"/>
                    </a:solidFill>
                  </a:rPr>
                  <a:t>AWS Config</a:t>
                </a:r>
              </a:p>
              <a:p>
                <a:pPr marL="285750" indent="-285750">
                  <a:buFont typeface="Arial" panose="020B0604020202020204" pitchFamily="34" charset="0"/>
                  <a:buChar char="•"/>
                </a:pPr>
                <a:r>
                  <a:rPr lang="en-US" dirty="0">
                    <a:solidFill>
                      <a:schemeClr val="tx1"/>
                    </a:solidFill>
                  </a:rPr>
                  <a:t>AWS Management Console</a:t>
                </a:r>
              </a:p>
              <a:p>
                <a:pPr marL="285750" indent="-285750">
                  <a:buFont typeface="Arial" panose="020B0604020202020204" pitchFamily="34" charset="0"/>
                  <a:buChar char="•"/>
                </a:pPr>
                <a:r>
                  <a:rPr lang="en-US" dirty="0">
                    <a:solidFill>
                      <a:schemeClr val="tx1"/>
                    </a:solidFill>
                  </a:rPr>
                  <a:t>AWS Organizations</a:t>
                </a:r>
              </a:p>
            </p:txBody>
          </p:sp>
          <p:pic>
            <p:nvPicPr>
              <p:cNvPr id="17" name="Graphic 16">
                <a:extLst>
                  <a:ext uri="{FF2B5EF4-FFF2-40B4-BE49-F238E27FC236}">
                    <a16:creationId xmlns:a16="http://schemas.microsoft.com/office/drawing/2014/main" id="{86231876-1F15-45AA-A0D8-DBB4645B9B55}"/>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22176" y="1313778"/>
                <a:ext cx="952500" cy="952500"/>
              </a:xfrm>
              <a:prstGeom prst="rect">
                <a:avLst/>
              </a:prstGeom>
            </p:spPr>
          </p:pic>
        </p:grpSp>
        <p:grpSp>
          <p:nvGrpSpPr>
            <p:cNvPr id="23" name="Group 22">
              <a:extLst>
                <a:ext uri="{FF2B5EF4-FFF2-40B4-BE49-F238E27FC236}">
                  <a16:creationId xmlns:a16="http://schemas.microsoft.com/office/drawing/2014/main" id="{8217D444-66CF-4532-85BE-AF8392F2E323}"/>
                </a:ext>
                <a:ext uri="{C183D7F6-B498-43B3-948B-1728B52AA6E4}">
                  <adec:decorative xmlns:adec="http://schemas.microsoft.com/office/drawing/2017/decorative" val="1"/>
                </a:ext>
              </a:extLst>
            </p:cNvPr>
            <p:cNvGrpSpPr/>
            <p:nvPr/>
          </p:nvGrpSpPr>
          <p:grpSpPr>
            <a:xfrm>
              <a:off x="213507" y="1262084"/>
              <a:ext cx="3657600" cy="2560320"/>
              <a:chOff x="485360" y="1262084"/>
              <a:chExt cx="3657600" cy="2560320"/>
            </a:xfrm>
          </p:grpSpPr>
          <p:sp>
            <p:nvSpPr>
              <p:cNvPr id="6" name="Rectangle 5">
                <a:extLst>
                  <a:ext uri="{FF2B5EF4-FFF2-40B4-BE49-F238E27FC236}">
                    <a16:creationId xmlns:a16="http://schemas.microsoft.com/office/drawing/2014/main" id="{C6CDBA70-960A-4098-817D-A32EB18BE912}"/>
                  </a:ext>
                </a:extLst>
              </p:cNvPr>
              <p:cNvSpPr/>
              <p:nvPr/>
            </p:nvSpPr>
            <p:spPr>
              <a:xfrm>
                <a:off x="485360" y="1262084"/>
                <a:ext cx="3657600" cy="256032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Compute services</a:t>
                </a:r>
                <a:r>
                  <a:rPr lang="en-US" dirty="0">
                    <a:solidFill>
                      <a:schemeClr val="tx1"/>
                    </a:solidFill>
                  </a:rPr>
                  <a:t> –</a:t>
                </a:r>
              </a:p>
              <a:p>
                <a:pPr marL="285750" indent="-285750">
                  <a:buFont typeface="Arial" panose="020B0604020202020204" pitchFamily="34" charset="0"/>
                  <a:buChar char="•"/>
                </a:pPr>
                <a:r>
                  <a:rPr lang="en-US" dirty="0">
                    <a:solidFill>
                      <a:schemeClr val="tx1"/>
                    </a:solidFill>
                  </a:rPr>
                  <a:t>Amazon EC2</a:t>
                </a:r>
              </a:p>
              <a:p>
                <a:pPr marL="285750" indent="-285750">
                  <a:buFont typeface="Arial" panose="020B0604020202020204" pitchFamily="34" charset="0"/>
                  <a:buChar char="•"/>
                </a:pPr>
                <a:r>
                  <a:rPr lang="en-US" dirty="0">
                    <a:solidFill>
                      <a:schemeClr val="tx1"/>
                    </a:solidFill>
                  </a:rPr>
                  <a:t>AWS Lambda</a:t>
                </a:r>
              </a:p>
              <a:p>
                <a:pPr marL="285750" indent="-285750">
                  <a:buFont typeface="Arial" panose="020B0604020202020204" pitchFamily="34" charset="0"/>
                  <a:buChar char="•"/>
                </a:pPr>
                <a:r>
                  <a:rPr lang="en-US" dirty="0">
                    <a:solidFill>
                      <a:schemeClr val="tx1"/>
                    </a:solidFill>
                  </a:rPr>
                  <a:t>AWS Elastic Beanstalk</a:t>
                </a:r>
              </a:p>
              <a:p>
                <a:pPr marL="285750" indent="-285750">
                  <a:buFont typeface="Arial" panose="020B0604020202020204" pitchFamily="34" charset="0"/>
                  <a:buChar char="•"/>
                </a:pPr>
                <a:r>
                  <a:rPr lang="en-US" dirty="0">
                    <a:solidFill>
                      <a:schemeClr val="tx1"/>
                    </a:solidFill>
                  </a:rPr>
                  <a:t>Amazon EC2 Auto Scaling</a:t>
                </a:r>
              </a:p>
              <a:p>
                <a:pPr marL="285750" indent="-285750">
                  <a:buFont typeface="Arial" panose="020B0604020202020204" pitchFamily="34" charset="0"/>
                  <a:buChar char="•"/>
                </a:pPr>
                <a:r>
                  <a:rPr lang="en-US" dirty="0">
                    <a:solidFill>
                      <a:schemeClr val="tx1"/>
                    </a:solidFill>
                  </a:rPr>
                  <a:t>Amazon ECS</a:t>
                </a:r>
              </a:p>
              <a:p>
                <a:pPr marL="285750" indent="-285750">
                  <a:buFont typeface="Arial" panose="020B0604020202020204" pitchFamily="34" charset="0"/>
                  <a:buChar char="•"/>
                </a:pPr>
                <a:r>
                  <a:rPr lang="en-US" dirty="0">
                    <a:solidFill>
                      <a:schemeClr val="tx1"/>
                    </a:solidFill>
                  </a:rPr>
                  <a:t>Amazon EKS</a:t>
                </a:r>
              </a:p>
              <a:p>
                <a:pPr marL="285750" indent="-285750">
                  <a:buFont typeface="Arial" panose="020B0604020202020204" pitchFamily="34" charset="0"/>
                  <a:buChar char="•"/>
                </a:pPr>
                <a:r>
                  <a:rPr lang="en-US" dirty="0">
                    <a:solidFill>
                      <a:schemeClr val="tx1"/>
                    </a:solidFill>
                  </a:rPr>
                  <a:t>Amazon ECR</a:t>
                </a:r>
              </a:p>
              <a:p>
                <a:pPr marL="285750" indent="-285750">
                  <a:buFont typeface="Arial" panose="020B0604020202020204" pitchFamily="34" charset="0"/>
                  <a:buChar char="•"/>
                </a:pPr>
                <a:r>
                  <a:rPr lang="en-US" dirty="0">
                    <a:solidFill>
                      <a:schemeClr val="tx1"/>
                    </a:solidFill>
                  </a:rPr>
                  <a:t>AWS </a:t>
                </a:r>
                <a:r>
                  <a:rPr lang="en-US" dirty="0" err="1">
                    <a:solidFill>
                      <a:schemeClr val="tx1"/>
                    </a:solidFill>
                  </a:rPr>
                  <a:t>Fargate</a:t>
                </a:r>
                <a:endParaRPr lang="en-US" dirty="0">
                  <a:solidFill>
                    <a:schemeClr val="tx1"/>
                  </a:solidFill>
                </a:endParaRPr>
              </a:p>
            </p:txBody>
          </p:sp>
          <p:pic>
            <p:nvPicPr>
              <p:cNvPr id="18" name="Graphic 17">
                <a:extLst>
                  <a:ext uri="{FF2B5EF4-FFF2-40B4-BE49-F238E27FC236}">
                    <a16:creationId xmlns:a16="http://schemas.microsoft.com/office/drawing/2014/main" id="{69DD8796-36E6-4C9E-90E8-926F4A140B18}"/>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90460" y="1262084"/>
                <a:ext cx="952500" cy="952500"/>
              </a:xfrm>
              <a:prstGeom prst="rect">
                <a:avLst/>
              </a:prstGeom>
            </p:spPr>
          </p:pic>
        </p:grpSp>
        <p:grpSp>
          <p:nvGrpSpPr>
            <p:cNvPr id="27" name="Group 26">
              <a:extLst>
                <a:ext uri="{FF2B5EF4-FFF2-40B4-BE49-F238E27FC236}">
                  <a16:creationId xmlns:a16="http://schemas.microsoft.com/office/drawing/2014/main" id="{47225EAA-BE4D-4854-BEA6-D3235895A340}"/>
                </a:ext>
                <a:ext uri="{C183D7F6-B498-43B3-948B-1728B52AA6E4}">
                  <adec:decorative xmlns:adec="http://schemas.microsoft.com/office/drawing/2017/decorative" val="1"/>
                </a:ext>
              </a:extLst>
            </p:cNvPr>
            <p:cNvGrpSpPr/>
            <p:nvPr/>
          </p:nvGrpSpPr>
          <p:grpSpPr>
            <a:xfrm>
              <a:off x="4279365" y="4565169"/>
              <a:ext cx="3657600" cy="1737360"/>
              <a:chOff x="213507" y="4065373"/>
              <a:chExt cx="3657600" cy="1737360"/>
            </a:xfrm>
          </p:grpSpPr>
          <p:sp>
            <p:nvSpPr>
              <p:cNvPr id="7" name="Rectangle 6">
                <a:extLst>
                  <a:ext uri="{FF2B5EF4-FFF2-40B4-BE49-F238E27FC236}">
                    <a16:creationId xmlns:a16="http://schemas.microsoft.com/office/drawing/2014/main" id="{70CC8A2F-C48A-478E-9C82-850C3EE9C6C4}"/>
                  </a:ext>
                </a:extLst>
              </p:cNvPr>
              <p:cNvSpPr/>
              <p:nvPr/>
            </p:nvSpPr>
            <p:spPr>
              <a:xfrm>
                <a:off x="213507" y="4065373"/>
                <a:ext cx="3657600" cy="173736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Networking and Content </a:t>
                </a:r>
                <a:br>
                  <a:rPr lang="en-US" b="1" dirty="0">
                    <a:solidFill>
                      <a:schemeClr val="tx1"/>
                    </a:solidFill>
                  </a:rPr>
                </a:br>
                <a:r>
                  <a:rPr lang="en-US" b="1" dirty="0">
                    <a:solidFill>
                      <a:schemeClr val="tx1"/>
                    </a:solidFill>
                  </a:rPr>
                  <a:t>Delivery services</a:t>
                </a:r>
                <a:r>
                  <a:rPr lang="en-US" dirty="0">
                    <a:solidFill>
                      <a:schemeClr val="tx1"/>
                    </a:solidFill>
                  </a:rPr>
                  <a:t> –</a:t>
                </a:r>
              </a:p>
              <a:p>
                <a:pPr marL="285750" indent="-285750">
                  <a:buFont typeface="Arial" panose="020B0604020202020204" pitchFamily="34" charset="0"/>
                  <a:buChar char="•"/>
                </a:pPr>
                <a:r>
                  <a:rPr lang="en-US" dirty="0">
                    <a:solidFill>
                      <a:schemeClr val="tx1"/>
                    </a:solidFill>
                  </a:rPr>
                  <a:t>Amazon VPC</a:t>
                </a:r>
              </a:p>
              <a:p>
                <a:pPr marL="285750" indent="-285750">
                  <a:buFont typeface="Arial" panose="020B0604020202020204" pitchFamily="34" charset="0"/>
                  <a:buChar char="•"/>
                </a:pPr>
                <a:r>
                  <a:rPr lang="en-US" dirty="0">
                    <a:solidFill>
                      <a:schemeClr val="tx1"/>
                    </a:solidFill>
                  </a:rPr>
                  <a:t>Amazon Route 53</a:t>
                </a:r>
              </a:p>
              <a:p>
                <a:pPr marL="285750" indent="-285750">
                  <a:buFont typeface="Arial" panose="020B0604020202020204" pitchFamily="34" charset="0"/>
                  <a:buChar char="•"/>
                </a:pPr>
                <a:r>
                  <a:rPr lang="en-US" dirty="0">
                    <a:solidFill>
                      <a:schemeClr val="tx1"/>
                    </a:solidFill>
                  </a:rPr>
                  <a:t>Amazon CloudFront</a:t>
                </a:r>
              </a:p>
              <a:p>
                <a:pPr marL="285750" indent="-285750">
                  <a:buFont typeface="Arial" panose="020B0604020202020204" pitchFamily="34" charset="0"/>
                  <a:buChar char="•"/>
                </a:pPr>
                <a:r>
                  <a:rPr lang="en-US" dirty="0">
                    <a:solidFill>
                      <a:schemeClr val="tx1"/>
                    </a:solidFill>
                  </a:rPr>
                  <a:t>Elastic Load Balancing</a:t>
                </a:r>
              </a:p>
            </p:txBody>
          </p:sp>
          <p:pic>
            <p:nvPicPr>
              <p:cNvPr id="19" name="Graphic 18">
                <a:extLst>
                  <a:ext uri="{FF2B5EF4-FFF2-40B4-BE49-F238E27FC236}">
                    <a16:creationId xmlns:a16="http://schemas.microsoft.com/office/drawing/2014/main" id="{962CDCC8-7439-4768-A5F1-28E915A9E87A}"/>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18607" y="4065373"/>
                <a:ext cx="952500" cy="952500"/>
              </a:xfrm>
              <a:prstGeom prst="rect">
                <a:avLst/>
              </a:prstGeom>
            </p:spPr>
          </p:pic>
        </p:grpSp>
        <p:grpSp>
          <p:nvGrpSpPr>
            <p:cNvPr id="24" name="Group 23">
              <a:extLst>
                <a:ext uri="{FF2B5EF4-FFF2-40B4-BE49-F238E27FC236}">
                  <a16:creationId xmlns:a16="http://schemas.microsoft.com/office/drawing/2014/main" id="{4CF9800D-A9E1-4D45-9CE7-6387CF6AB897}"/>
                </a:ext>
                <a:ext uri="{C183D7F6-B498-43B3-948B-1728B52AA6E4}">
                  <adec:decorative xmlns:adec="http://schemas.microsoft.com/office/drawing/2017/decorative" val="1"/>
                </a:ext>
              </a:extLst>
            </p:cNvPr>
            <p:cNvGrpSpPr/>
            <p:nvPr/>
          </p:nvGrpSpPr>
          <p:grpSpPr>
            <a:xfrm>
              <a:off x="4279365" y="1262084"/>
              <a:ext cx="3657600" cy="1463040"/>
              <a:chOff x="3870754" y="1405218"/>
              <a:chExt cx="3657600" cy="1463040"/>
            </a:xfrm>
          </p:grpSpPr>
          <p:sp>
            <p:nvSpPr>
              <p:cNvPr id="11" name="Rectangle 10">
                <a:extLst>
                  <a:ext uri="{FF2B5EF4-FFF2-40B4-BE49-F238E27FC236}">
                    <a16:creationId xmlns:a16="http://schemas.microsoft.com/office/drawing/2014/main" id="{E9858DC9-50D9-482F-B862-0F0E53804D74}"/>
                  </a:ext>
                </a:extLst>
              </p:cNvPr>
              <p:cNvSpPr/>
              <p:nvPr/>
            </p:nvSpPr>
            <p:spPr>
              <a:xfrm>
                <a:off x="3870754" y="1405218"/>
                <a:ext cx="3657600" cy="1463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Storage services</a:t>
                </a:r>
                <a:r>
                  <a:rPr lang="en-US" dirty="0">
                    <a:solidFill>
                      <a:schemeClr val="tx1"/>
                    </a:solidFill>
                  </a:rPr>
                  <a:t> –</a:t>
                </a:r>
              </a:p>
              <a:p>
                <a:pPr marL="285750" indent="-285750">
                  <a:buFont typeface="Arial" panose="020B0604020202020204" pitchFamily="34" charset="0"/>
                  <a:buChar char="•"/>
                </a:pPr>
                <a:r>
                  <a:rPr lang="en-US" dirty="0">
                    <a:solidFill>
                      <a:schemeClr val="tx1"/>
                    </a:solidFill>
                  </a:rPr>
                  <a:t>Amazon S3</a:t>
                </a:r>
              </a:p>
              <a:p>
                <a:pPr marL="285750" indent="-285750">
                  <a:buFont typeface="Arial" panose="020B0604020202020204" pitchFamily="34" charset="0"/>
                  <a:buChar char="•"/>
                </a:pPr>
                <a:r>
                  <a:rPr lang="en-US" dirty="0">
                    <a:solidFill>
                      <a:schemeClr val="tx1"/>
                    </a:solidFill>
                  </a:rPr>
                  <a:t>Amazon S3 Glacier</a:t>
                </a:r>
              </a:p>
              <a:p>
                <a:pPr marL="285750" indent="-285750">
                  <a:buFont typeface="Arial" panose="020B0604020202020204" pitchFamily="34" charset="0"/>
                  <a:buChar char="•"/>
                </a:pPr>
                <a:r>
                  <a:rPr lang="en-US" dirty="0">
                    <a:solidFill>
                      <a:schemeClr val="tx1"/>
                    </a:solidFill>
                  </a:rPr>
                  <a:t>Amazon EFS</a:t>
                </a:r>
              </a:p>
              <a:p>
                <a:pPr marL="285750" indent="-285750">
                  <a:buFont typeface="Arial" panose="020B0604020202020204" pitchFamily="34" charset="0"/>
                  <a:buChar char="•"/>
                </a:pPr>
                <a:r>
                  <a:rPr lang="en-US" dirty="0">
                    <a:solidFill>
                      <a:schemeClr val="tx1"/>
                    </a:solidFill>
                  </a:rPr>
                  <a:t>Amazon EBS</a:t>
                </a:r>
              </a:p>
            </p:txBody>
          </p:sp>
          <p:pic>
            <p:nvPicPr>
              <p:cNvPr id="20" name="Graphic 19">
                <a:extLst>
                  <a:ext uri="{FF2B5EF4-FFF2-40B4-BE49-F238E27FC236}">
                    <a16:creationId xmlns:a16="http://schemas.microsoft.com/office/drawing/2014/main" id="{F16B8D4E-9D89-478C-A02B-0ECEA9EC365C}"/>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554869" y="1405218"/>
                <a:ext cx="952500" cy="952500"/>
              </a:xfrm>
              <a:prstGeom prst="rect">
                <a:avLst/>
              </a:prstGeom>
            </p:spPr>
          </p:pic>
        </p:grpSp>
        <p:grpSp>
          <p:nvGrpSpPr>
            <p:cNvPr id="28" name="Group 27">
              <a:extLst>
                <a:ext uri="{FF2B5EF4-FFF2-40B4-BE49-F238E27FC236}">
                  <a16:creationId xmlns:a16="http://schemas.microsoft.com/office/drawing/2014/main" id="{6072A09E-4B22-44EC-BFA5-98EC60759458}"/>
                </a:ext>
                <a:ext uri="{C183D7F6-B498-43B3-948B-1728B52AA6E4}">
                  <adec:decorative xmlns:adec="http://schemas.microsoft.com/office/drawing/2017/decorative" val="1"/>
                </a:ext>
              </a:extLst>
            </p:cNvPr>
            <p:cNvGrpSpPr/>
            <p:nvPr/>
          </p:nvGrpSpPr>
          <p:grpSpPr>
            <a:xfrm>
              <a:off x="4279365" y="2913627"/>
              <a:ext cx="3657600" cy="1463040"/>
              <a:chOff x="4138359" y="2914606"/>
              <a:chExt cx="3657600" cy="1463040"/>
            </a:xfrm>
          </p:grpSpPr>
          <p:sp>
            <p:nvSpPr>
              <p:cNvPr id="12" name="Rectangle 11">
                <a:extLst>
                  <a:ext uri="{FF2B5EF4-FFF2-40B4-BE49-F238E27FC236}">
                    <a16:creationId xmlns:a16="http://schemas.microsoft.com/office/drawing/2014/main" id="{D45D2EF2-ABDD-4EC4-BD07-31436240B915}"/>
                  </a:ext>
                </a:extLst>
              </p:cNvPr>
              <p:cNvSpPr/>
              <p:nvPr/>
            </p:nvSpPr>
            <p:spPr>
              <a:xfrm>
                <a:off x="4138359" y="2914606"/>
                <a:ext cx="3657600" cy="1463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Database services</a:t>
                </a:r>
                <a:r>
                  <a:rPr lang="en-US" dirty="0">
                    <a:solidFill>
                      <a:schemeClr val="tx1"/>
                    </a:solidFill>
                  </a:rPr>
                  <a:t> –</a:t>
                </a:r>
              </a:p>
              <a:p>
                <a:pPr marL="285750" indent="-285750">
                  <a:buFont typeface="Arial" panose="020B0604020202020204" pitchFamily="34" charset="0"/>
                  <a:buChar char="•"/>
                </a:pPr>
                <a:r>
                  <a:rPr lang="en-US" dirty="0">
                    <a:solidFill>
                      <a:schemeClr val="tx1"/>
                    </a:solidFill>
                  </a:rPr>
                  <a:t>Amazon RDS</a:t>
                </a:r>
              </a:p>
              <a:p>
                <a:pPr marL="285750" indent="-285750">
                  <a:buFont typeface="Arial" panose="020B0604020202020204" pitchFamily="34" charset="0"/>
                  <a:buChar char="•"/>
                </a:pPr>
                <a:r>
                  <a:rPr lang="en-US" dirty="0">
                    <a:solidFill>
                      <a:schemeClr val="tx1"/>
                    </a:solidFill>
                  </a:rPr>
                  <a:t>Amazon DynamoDB</a:t>
                </a:r>
              </a:p>
              <a:p>
                <a:pPr marL="285750" indent="-285750">
                  <a:buFont typeface="Arial" panose="020B0604020202020204" pitchFamily="34" charset="0"/>
                  <a:buChar char="•"/>
                </a:pPr>
                <a:r>
                  <a:rPr lang="en-US" dirty="0">
                    <a:solidFill>
                      <a:schemeClr val="tx1"/>
                    </a:solidFill>
                  </a:rPr>
                  <a:t>Amazon Redshift</a:t>
                </a:r>
              </a:p>
              <a:p>
                <a:pPr marL="285750" indent="-285750">
                  <a:buFont typeface="Arial" panose="020B0604020202020204" pitchFamily="34" charset="0"/>
                  <a:buChar char="•"/>
                </a:pPr>
                <a:r>
                  <a:rPr lang="en-US" dirty="0">
                    <a:solidFill>
                      <a:schemeClr val="tx1"/>
                    </a:solidFill>
                  </a:rPr>
                  <a:t>Amazon Aurora</a:t>
                </a:r>
              </a:p>
            </p:txBody>
          </p:sp>
          <p:pic>
            <p:nvPicPr>
              <p:cNvPr id="21" name="Graphic 20">
                <a:extLst>
                  <a:ext uri="{FF2B5EF4-FFF2-40B4-BE49-F238E27FC236}">
                    <a16:creationId xmlns:a16="http://schemas.microsoft.com/office/drawing/2014/main" id="{B91CAA38-3E3D-4B60-B64B-AE46FCFE2C6B}"/>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843459" y="2914606"/>
                <a:ext cx="952500" cy="952500"/>
              </a:xfrm>
              <a:prstGeom prst="rect">
                <a:avLst/>
              </a:prstGeom>
            </p:spPr>
          </p:pic>
        </p:grpSp>
        <p:grpSp>
          <p:nvGrpSpPr>
            <p:cNvPr id="26" name="Group 25">
              <a:extLst>
                <a:ext uri="{FF2B5EF4-FFF2-40B4-BE49-F238E27FC236}">
                  <a16:creationId xmlns:a16="http://schemas.microsoft.com/office/drawing/2014/main" id="{3F398F01-D7FF-4C47-BB1A-AC5C4BF9DAA9}"/>
                </a:ext>
                <a:ext uri="{C183D7F6-B498-43B3-948B-1728B52AA6E4}">
                  <adec:decorative xmlns:adec="http://schemas.microsoft.com/office/drawing/2017/decorative" val="1"/>
                </a:ext>
              </a:extLst>
            </p:cNvPr>
            <p:cNvGrpSpPr/>
            <p:nvPr/>
          </p:nvGrpSpPr>
          <p:grpSpPr>
            <a:xfrm>
              <a:off x="213507" y="4290849"/>
              <a:ext cx="3657600" cy="2011680"/>
              <a:chOff x="4258380" y="4530794"/>
              <a:chExt cx="3657600" cy="2011680"/>
            </a:xfrm>
          </p:grpSpPr>
          <p:sp>
            <p:nvSpPr>
              <p:cNvPr id="13" name="Rectangle 12">
                <a:extLst>
                  <a:ext uri="{FF2B5EF4-FFF2-40B4-BE49-F238E27FC236}">
                    <a16:creationId xmlns:a16="http://schemas.microsoft.com/office/drawing/2014/main" id="{70B7F073-77D0-4472-8FBA-C14D58D47B90}"/>
                  </a:ext>
                </a:extLst>
              </p:cNvPr>
              <p:cNvSpPr/>
              <p:nvPr/>
            </p:nvSpPr>
            <p:spPr>
              <a:xfrm>
                <a:off x="4258380" y="4530794"/>
                <a:ext cx="3657600" cy="201168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Security, Identity, and </a:t>
                </a:r>
                <a:br>
                  <a:rPr lang="en-US" b="1" dirty="0">
                    <a:solidFill>
                      <a:schemeClr val="tx1"/>
                    </a:solidFill>
                  </a:rPr>
                </a:br>
                <a:r>
                  <a:rPr lang="en-US" b="1" dirty="0">
                    <a:solidFill>
                      <a:schemeClr val="tx1"/>
                    </a:solidFill>
                  </a:rPr>
                  <a:t>Compliance services</a:t>
                </a:r>
                <a:r>
                  <a:rPr lang="en-US" dirty="0">
                    <a:solidFill>
                      <a:schemeClr val="tx1"/>
                    </a:solidFill>
                  </a:rPr>
                  <a:t> –</a:t>
                </a:r>
              </a:p>
              <a:p>
                <a:pPr marL="285750" indent="-285750">
                  <a:buFont typeface="Arial" panose="020B0604020202020204" pitchFamily="34" charset="0"/>
                  <a:buChar char="•"/>
                </a:pPr>
                <a:r>
                  <a:rPr lang="en-US" dirty="0">
                    <a:solidFill>
                      <a:schemeClr val="tx1"/>
                    </a:solidFill>
                  </a:rPr>
                  <a:t>AWS IAM</a:t>
                </a:r>
              </a:p>
              <a:p>
                <a:pPr marL="285750" indent="-285750">
                  <a:buFont typeface="Arial" panose="020B0604020202020204" pitchFamily="34" charset="0"/>
                  <a:buChar char="•"/>
                </a:pPr>
                <a:r>
                  <a:rPr lang="en-US" dirty="0">
                    <a:solidFill>
                      <a:schemeClr val="tx1"/>
                    </a:solidFill>
                  </a:rPr>
                  <a:t>Amazon Cognito</a:t>
                </a:r>
              </a:p>
              <a:p>
                <a:pPr marL="285750" indent="-285750">
                  <a:buFont typeface="Arial" panose="020B0604020202020204" pitchFamily="34" charset="0"/>
                  <a:buChar char="•"/>
                </a:pPr>
                <a:r>
                  <a:rPr lang="en-US" dirty="0">
                    <a:solidFill>
                      <a:schemeClr val="tx1"/>
                    </a:solidFill>
                  </a:rPr>
                  <a:t>AWS Shield</a:t>
                </a:r>
              </a:p>
              <a:p>
                <a:pPr marL="285750" indent="-285750">
                  <a:buFont typeface="Arial" panose="020B0604020202020204" pitchFamily="34" charset="0"/>
                  <a:buChar char="•"/>
                </a:pPr>
                <a:r>
                  <a:rPr lang="en-US" dirty="0">
                    <a:solidFill>
                      <a:schemeClr val="tx1"/>
                    </a:solidFill>
                  </a:rPr>
                  <a:t>AWS Artifact</a:t>
                </a:r>
              </a:p>
              <a:p>
                <a:pPr marL="285750" indent="-285750">
                  <a:buFont typeface="Arial" panose="020B0604020202020204" pitchFamily="34" charset="0"/>
                  <a:buChar char="•"/>
                </a:pPr>
                <a:r>
                  <a:rPr lang="en-US" dirty="0">
                    <a:solidFill>
                      <a:schemeClr val="tx1"/>
                    </a:solidFill>
                  </a:rPr>
                  <a:t>AWS KMS</a:t>
                </a:r>
              </a:p>
            </p:txBody>
          </p:sp>
          <p:pic>
            <p:nvPicPr>
              <p:cNvPr id="22" name="Graphic 21">
                <a:extLst>
                  <a:ext uri="{FF2B5EF4-FFF2-40B4-BE49-F238E27FC236}">
                    <a16:creationId xmlns:a16="http://schemas.microsoft.com/office/drawing/2014/main" id="{75E8E0D8-C945-420A-8B0C-B5D29E86971F}"/>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963480" y="4530794"/>
                <a:ext cx="952500" cy="952500"/>
              </a:xfrm>
              <a:prstGeom prst="rect">
                <a:avLst/>
              </a:prstGeom>
            </p:spPr>
          </p:pic>
        </p:grpSp>
      </p:grpSp>
      <p:sp>
        <p:nvSpPr>
          <p:cNvPr id="5" name="Footer Placeholder 4">
            <a:extLst>
              <a:ext uri="{FF2B5EF4-FFF2-40B4-BE49-F238E27FC236}">
                <a16:creationId xmlns:a16="http://schemas.microsoft.com/office/drawing/2014/main" id="{42605E79-1FC8-4AAA-83C7-AA5FFA671B9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3971867C-A9B5-4232-85ED-2FB43C1DFF66}"/>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28</a:t>
            </a:fld>
            <a:endParaRPr lang="en-US" dirty="0"/>
          </a:p>
        </p:txBody>
      </p:sp>
    </p:spTree>
    <p:custDataLst>
      <p:tags r:id="rId1"/>
    </p:custDataLst>
    <p:extLst>
      <p:ext uri="{BB962C8B-B14F-4D97-AF65-F5344CB8AC3E}">
        <p14:creationId xmlns:p14="http://schemas.microsoft.com/office/powerpoint/2010/main" val="2013329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Autofit/>
          </a:bodyPr>
          <a:lstStyle/>
          <a:p>
            <a:r>
              <a:rPr lang="en-US" dirty="0"/>
              <a:t>Three ways to interact with AWS</a:t>
            </a:r>
          </a:p>
        </p:txBody>
      </p:sp>
      <p:pic>
        <p:nvPicPr>
          <p:cNvPr id="4" name="Picture 3" descr="The AWS Management Console is a graphical interfac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646" y="1133180"/>
            <a:ext cx="1950791" cy="1950791"/>
          </a:xfrm>
          <a:prstGeom prst="rect">
            <a:avLst/>
          </a:prstGeom>
          <a:ln>
            <a:noFill/>
          </a:ln>
          <a:effectLst/>
        </p:spPr>
      </p:pic>
      <p:sp>
        <p:nvSpPr>
          <p:cNvPr id="5" name="TextBox 4"/>
          <p:cNvSpPr txBox="1"/>
          <p:nvPr/>
        </p:nvSpPr>
        <p:spPr>
          <a:xfrm>
            <a:off x="2841143" y="1458719"/>
            <a:ext cx="4554637" cy="430887"/>
          </a:xfrm>
          <a:prstGeom prst="rect">
            <a:avLst/>
          </a:prstGeom>
          <a:noFill/>
        </p:spPr>
        <p:txBody>
          <a:bodyPr wrap="square" lIns="0" tIns="0" rIns="0" bIns="0" rtlCol="0">
            <a:spAutoFit/>
          </a:bodyPr>
          <a:lstStyle/>
          <a:p>
            <a:pPr defTabSz="1219170">
              <a:defRPr/>
            </a:pPr>
            <a:r>
              <a:rPr lang="en-US" sz="2800" b="1" kern="0" dirty="0">
                <a:latin typeface="Amazon Ember Light" panose="020B0403020204020204" pitchFamily="34" charset="0"/>
                <a:ea typeface="Amazon Ember Light" panose="020B0403020204020204" pitchFamily="34" charset="0"/>
                <a:cs typeface="Amazon Ember Light" panose="020B0403020204020204" pitchFamily="34" charset="0"/>
              </a:rPr>
              <a:t>AWS Management Console</a:t>
            </a:r>
          </a:p>
        </p:txBody>
      </p:sp>
      <p:sp>
        <p:nvSpPr>
          <p:cNvPr id="6" name="TextBox 5"/>
          <p:cNvSpPr txBox="1"/>
          <p:nvPr/>
        </p:nvSpPr>
        <p:spPr>
          <a:xfrm>
            <a:off x="2830112" y="2010469"/>
            <a:ext cx="8421637" cy="338554"/>
          </a:xfrm>
          <a:prstGeom prst="rect">
            <a:avLst/>
          </a:prstGeom>
          <a:noFill/>
        </p:spPr>
        <p:txBody>
          <a:bodyPr wrap="square" lIns="0" tIns="0" rIns="0" bIns="0" rtlCol="0">
            <a:spAutoFit/>
          </a:bodyPr>
          <a:lstStyle/>
          <a:p>
            <a:pPr defTabSz="1219170">
              <a:defRPr/>
            </a:pPr>
            <a:r>
              <a:rPr lang="en-US" sz="2200" kern="0" dirty="0">
                <a:latin typeface="Amazon Ember Light" panose="020B0403020204020204" pitchFamily="34" charset="0"/>
                <a:ea typeface="Amazon Ember Light" panose="020B0403020204020204" pitchFamily="34" charset="0"/>
                <a:cs typeface="Amazon Ember Light" panose="020B0403020204020204" pitchFamily="34" charset="0"/>
              </a:rPr>
              <a:t>Easy-to-use graphical interface</a:t>
            </a:r>
          </a:p>
        </p:txBody>
      </p:sp>
      <p:pic>
        <p:nvPicPr>
          <p:cNvPr id="2050" name="Picture 2" descr="The command line provides direct access to servic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047" y="3234638"/>
            <a:ext cx="1871528" cy="1203301"/>
          </a:xfrm>
          <a:prstGeom prst="rect">
            <a:avLst/>
          </a:prstGeom>
          <a:noFill/>
          <a:ln>
            <a:noFill/>
          </a:ln>
          <a:effectLst/>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830111" y="3185274"/>
            <a:ext cx="5988068" cy="430887"/>
          </a:xfrm>
          <a:prstGeom prst="rect">
            <a:avLst/>
          </a:prstGeom>
          <a:noFill/>
        </p:spPr>
        <p:txBody>
          <a:bodyPr wrap="square" lIns="0" tIns="0" rIns="0" bIns="0" rtlCol="0">
            <a:spAutoFit/>
          </a:bodyPr>
          <a:lstStyle>
            <a:defPPr>
              <a:defRPr lang="en-US"/>
            </a:defPPr>
            <a:lvl1pPr defTabSz="1219170">
              <a:defRPr sz="2800" b="1" kern="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solidFill>
                  <a:schemeClr val="tx1"/>
                </a:solidFill>
              </a:rPr>
              <a:t>Command Line Interface (AWS CLI)</a:t>
            </a:r>
          </a:p>
        </p:txBody>
      </p:sp>
      <p:sp>
        <p:nvSpPr>
          <p:cNvPr id="8" name="TextBox 7"/>
          <p:cNvSpPr txBox="1"/>
          <p:nvPr/>
        </p:nvSpPr>
        <p:spPr>
          <a:xfrm>
            <a:off x="2853653" y="3712032"/>
            <a:ext cx="8195348" cy="338554"/>
          </a:xfrm>
          <a:prstGeom prst="rect">
            <a:avLst/>
          </a:prstGeom>
          <a:noFill/>
        </p:spPr>
        <p:txBody>
          <a:bodyPr wrap="square" lIns="0" tIns="0" rIns="0" bIns="0" rtlCol="0">
            <a:spAutoFit/>
          </a:bodyPr>
          <a:lstStyle/>
          <a:p>
            <a:pPr defTabSz="1219170">
              <a:defRPr/>
            </a:pPr>
            <a:r>
              <a:rPr lang="en-US" sz="2200" kern="0" dirty="0">
                <a:latin typeface="Amazon Ember Light" panose="020B0403020204020204" pitchFamily="34" charset="0"/>
                <a:ea typeface="Amazon Ember Light" panose="020B0403020204020204" pitchFamily="34" charset="0"/>
                <a:cs typeface="Amazon Ember Light" panose="020B0403020204020204" pitchFamily="34" charset="0"/>
              </a:rPr>
              <a:t>Access to services by discrete commands or scripts</a:t>
            </a:r>
          </a:p>
        </p:txBody>
      </p:sp>
      <p:pic>
        <p:nvPicPr>
          <p:cNvPr id="2052" name="Picture 4" descr="SDKs allow you to access services using cod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0046" y="4893090"/>
            <a:ext cx="1871529" cy="1299863"/>
          </a:xfrm>
          <a:prstGeom prst="rect">
            <a:avLst/>
          </a:prstGeom>
          <a:noFill/>
          <a:ln>
            <a:solidFill>
              <a:schemeClr val="tx1"/>
            </a:solidFill>
          </a:ln>
          <a:effectLst/>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852175" y="4854383"/>
            <a:ext cx="5588440" cy="430887"/>
          </a:xfrm>
          <a:prstGeom prst="rect">
            <a:avLst/>
          </a:prstGeom>
          <a:noFill/>
        </p:spPr>
        <p:txBody>
          <a:bodyPr wrap="square" lIns="0" tIns="0" rIns="0" bIns="0" rtlCol="0">
            <a:spAutoFit/>
          </a:bodyPr>
          <a:lstStyle>
            <a:defPPr>
              <a:defRPr lang="en-US"/>
            </a:defPPr>
            <a:lvl1pPr defTabSz="1219170">
              <a:defRPr sz="2800" b="1" kern="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solidFill>
                  <a:schemeClr val="tx1"/>
                </a:solidFill>
              </a:rPr>
              <a:t>Software Development Kits (SDKs)</a:t>
            </a:r>
          </a:p>
        </p:txBody>
      </p:sp>
      <p:sp>
        <p:nvSpPr>
          <p:cNvPr id="10" name="TextBox 9"/>
          <p:cNvSpPr txBox="1"/>
          <p:nvPr/>
        </p:nvSpPr>
        <p:spPr>
          <a:xfrm>
            <a:off x="2841144" y="5380206"/>
            <a:ext cx="8421637" cy="677108"/>
          </a:xfrm>
          <a:prstGeom prst="rect">
            <a:avLst/>
          </a:prstGeom>
          <a:noFill/>
        </p:spPr>
        <p:txBody>
          <a:bodyPr wrap="square" lIns="0" tIns="0" rIns="0" bIns="0" rtlCol="0">
            <a:spAutoFit/>
          </a:bodyPr>
          <a:lstStyle/>
          <a:p>
            <a:pPr defTabSz="1219170">
              <a:defRPr/>
            </a:pPr>
            <a:r>
              <a:rPr lang="en-US" sz="2200" kern="0" dirty="0">
                <a:latin typeface="Amazon Ember Light" panose="020B0403020204020204" pitchFamily="34" charset="0"/>
                <a:ea typeface="Amazon Ember Light" panose="020B0403020204020204" pitchFamily="34" charset="0"/>
                <a:cs typeface="Amazon Ember Light" panose="020B0403020204020204" pitchFamily="34" charset="0"/>
              </a:rPr>
              <a:t>Access services directly from your code (such as Java, Python, and others)</a:t>
            </a:r>
          </a:p>
        </p:txBody>
      </p:sp>
      <p:sp>
        <p:nvSpPr>
          <p:cNvPr id="2" name="Footer Placeholder 1">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29</a:t>
            </a:fld>
            <a:endParaRPr lang="en-US" dirty="0"/>
          </a:p>
        </p:txBody>
      </p:sp>
    </p:spTree>
    <p:custDataLst>
      <p:tags r:id="rId1"/>
    </p:custDataLst>
    <p:extLst>
      <p:ext uri="{BB962C8B-B14F-4D97-AF65-F5344CB8AC3E}">
        <p14:creationId xmlns:p14="http://schemas.microsoft.com/office/powerpoint/2010/main" val="2151019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objectives</a:t>
            </a:r>
          </a:p>
        </p:txBody>
      </p:sp>
      <p:sp>
        <p:nvSpPr>
          <p:cNvPr id="3" name="Content Placeholder 2"/>
          <p:cNvSpPr>
            <a:spLocks noGrp="1"/>
          </p:cNvSpPr>
          <p:nvPr>
            <p:ph idx="1"/>
          </p:nvPr>
        </p:nvSpPr>
        <p:spPr>
          <a:xfrm>
            <a:off x="419100" y="1528175"/>
            <a:ext cx="11353800" cy="4648788"/>
          </a:xfrm>
        </p:spPr>
        <p:txBody>
          <a:bodyPr/>
          <a:lstStyle/>
          <a:p>
            <a:pPr marL="0" indent="0">
              <a:buNone/>
            </a:pPr>
            <a:r>
              <a:rPr lang="en-US" dirty="0"/>
              <a:t>After completing this module, you should be able to:</a:t>
            </a:r>
          </a:p>
          <a:p>
            <a:r>
              <a:rPr lang="en-US" dirty="0"/>
              <a:t>Define different types of cloud computing models</a:t>
            </a:r>
          </a:p>
          <a:p>
            <a:r>
              <a:rPr lang="en-US" dirty="0"/>
              <a:t>Describe six advantages of cloud computing</a:t>
            </a:r>
          </a:p>
          <a:p>
            <a:r>
              <a:rPr lang="en-US" dirty="0"/>
              <a:t>Recognize the main AWS service categories and core services</a:t>
            </a:r>
          </a:p>
          <a:p>
            <a:r>
              <a:rPr lang="en-US" dirty="0"/>
              <a:t>Review the AWS Cloud Adoption Framework (AWS CAF)</a:t>
            </a:r>
          </a:p>
          <a:p>
            <a:endParaRPr lang="en-US" dirty="0"/>
          </a:p>
        </p:txBody>
      </p:sp>
      <p:sp>
        <p:nvSpPr>
          <p:cNvPr id="5" name="Footer Placeholder 4">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a:t>
            </a:fld>
            <a:endParaRPr lang="en-US" dirty="0"/>
          </a:p>
        </p:txBody>
      </p:sp>
    </p:spTree>
    <p:custDataLst>
      <p:tags r:id="rId1"/>
    </p:custDataLst>
    <p:extLst>
      <p:ext uri="{BB962C8B-B14F-4D97-AF65-F5344CB8AC3E}">
        <p14:creationId xmlns:p14="http://schemas.microsoft.com/office/powerpoint/2010/main" val="33306836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t>Section 3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sz="2400" dirty="0"/>
              <a:t>AWS is a secure cloud platform that offers a broad set of global cloud-based products called services that are designed to work together.</a:t>
            </a:r>
          </a:p>
          <a:p>
            <a:r>
              <a:rPr lang="en-US" sz="2400" dirty="0"/>
              <a:t>There are many categories of AWS services, and each category has many services to choose from.</a:t>
            </a:r>
          </a:p>
          <a:p>
            <a:r>
              <a:rPr lang="en-US" sz="2400" dirty="0"/>
              <a:t>Choose a service based on your business goals and technology requirements.</a:t>
            </a:r>
          </a:p>
          <a:p>
            <a:r>
              <a:rPr lang="en-US" sz="2400" dirty="0"/>
              <a:t>There are three ways to interact with AWS services.</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30</a:t>
            </a:fld>
            <a:endParaRPr lang="en-US" dirty="0"/>
          </a:p>
        </p:txBody>
      </p:sp>
      <p:sp>
        <p:nvSpPr>
          <p:cNvPr id="2" name="Footer Placeholder 1">
            <a:extLst>
              <a:ext uri="{FF2B5EF4-FFF2-40B4-BE49-F238E27FC236}">
                <a16:creationId xmlns:a16="http://schemas.microsoft.com/office/drawing/2014/main" id="{161F0458-3057-6C4E-AA8A-F09A50D08BCB}"/>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24675065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5CE37FC-7A8B-44D9-81E2-261BB07D0FE4}"/>
              </a:ext>
            </a:extLst>
          </p:cNvPr>
          <p:cNvSpPr>
            <a:spLocks noGrp="1"/>
          </p:cNvSpPr>
          <p:nvPr>
            <p:ph type="body" sz="quarter" idx="10"/>
          </p:nvPr>
        </p:nvSpPr>
        <p:spPr/>
        <p:txBody>
          <a:bodyPr/>
          <a:lstStyle/>
          <a:p>
            <a:r>
              <a:rPr lang="en-US" dirty="0"/>
              <a:t>Module 1: Cloud Concepts Overview</a:t>
            </a:r>
          </a:p>
        </p:txBody>
      </p:sp>
      <p:sp>
        <p:nvSpPr>
          <p:cNvPr id="2" name="Title 1">
            <a:extLst>
              <a:ext uri="{FF2B5EF4-FFF2-40B4-BE49-F238E27FC236}">
                <a16:creationId xmlns:a16="http://schemas.microsoft.com/office/drawing/2014/main" id="{F00BED13-8D2C-4766-9155-69F93F23130E}"/>
              </a:ext>
            </a:extLst>
          </p:cNvPr>
          <p:cNvSpPr>
            <a:spLocks noGrp="1"/>
          </p:cNvSpPr>
          <p:nvPr>
            <p:ph type="title"/>
          </p:nvPr>
        </p:nvSpPr>
        <p:spPr/>
        <p:txBody>
          <a:bodyPr/>
          <a:lstStyle/>
          <a:p>
            <a:r>
              <a:rPr lang="en-US" sz="4000" dirty="0"/>
              <a:t>Section 4: Moving to the AWS Cloud – The AWS Cloud Adoption Framework (AWS CAF)</a:t>
            </a:r>
          </a:p>
        </p:txBody>
      </p:sp>
      <p:sp>
        <p:nvSpPr>
          <p:cNvPr id="4" name="Footer Placeholder 3">
            <a:extLst>
              <a:ext uri="{FF2B5EF4-FFF2-40B4-BE49-F238E27FC236}">
                <a16:creationId xmlns:a16="http://schemas.microsoft.com/office/drawing/2014/main" id="{45ABFB0A-C846-448D-8F4A-120954CD6736}"/>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4978149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AWS Cloud Adoption Framework (AWS CAF)</a:t>
            </a:r>
          </a:p>
        </p:txBody>
      </p:sp>
      <p:pic>
        <p:nvPicPr>
          <p:cNvPr id="9" name="Picture 8" descr="aws caf perspectives.">
            <a:extLst>
              <a:ext uri="{FF2B5EF4-FFF2-40B4-BE49-F238E27FC236}">
                <a16:creationId xmlns:a16="http://schemas.microsoft.com/office/drawing/2014/main" id="{4094E6EC-892C-4F81-821B-9D3E33A843DE}"/>
              </a:ext>
            </a:extLst>
          </p:cNvPr>
          <p:cNvPicPr>
            <a:picLocks noChangeAspect="1"/>
          </p:cNvPicPr>
          <p:nvPr/>
        </p:nvPicPr>
        <p:blipFill>
          <a:blip r:embed="rId4"/>
          <a:stretch>
            <a:fillRect/>
          </a:stretch>
        </p:blipFill>
        <p:spPr>
          <a:xfrm>
            <a:off x="315106" y="1524228"/>
            <a:ext cx="5780894" cy="2611924"/>
          </a:xfrm>
          <a:prstGeom prst="rect">
            <a:avLst/>
          </a:prstGeom>
        </p:spPr>
      </p:pic>
      <p:sp>
        <p:nvSpPr>
          <p:cNvPr id="10" name="TextBox 9">
            <a:extLst>
              <a:ext uri="{FF2B5EF4-FFF2-40B4-BE49-F238E27FC236}">
                <a16:creationId xmlns:a16="http://schemas.microsoft.com/office/drawing/2014/main" id="{02919256-8B24-4E86-8A9D-2C5BEE6666EF}"/>
              </a:ext>
            </a:extLst>
          </p:cNvPr>
          <p:cNvSpPr txBox="1"/>
          <p:nvPr/>
        </p:nvSpPr>
        <p:spPr>
          <a:xfrm>
            <a:off x="1874493" y="4217567"/>
            <a:ext cx="2685351" cy="400110"/>
          </a:xfrm>
          <a:prstGeom prst="rect">
            <a:avLst/>
          </a:prstGeom>
          <a:noFill/>
        </p:spPr>
        <p:txBody>
          <a:bodyPr wrap="non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AWS CAF perspectives</a:t>
            </a:r>
          </a:p>
        </p:txBody>
      </p:sp>
      <p:sp>
        <p:nvSpPr>
          <p:cNvPr id="8" name="Content Placeholder 7">
            <a:extLst>
              <a:ext uri="{FF2B5EF4-FFF2-40B4-BE49-F238E27FC236}">
                <a16:creationId xmlns:a16="http://schemas.microsoft.com/office/drawing/2014/main" id="{05FEFD46-9772-45CB-877B-47378D20F30B}"/>
              </a:ext>
            </a:extLst>
          </p:cNvPr>
          <p:cNvSpPr>
            <a:spLocks noGrp="1"/>
          </p:cNvSpPr>
          <p:nvPr>
            <p:ph idx="13"/>
          </p:nvPr>
        </p:nvSpPr>
        <p:spPr/>
        <p:txBody>
          <a:bodyPr/>
          <a:lstStyle/>
          <a:p>
            <a:pPr>
              <a:buClr>
                <a:schemeClr val="tx1"/>
              </a:buClr>
            </a:pPr>
            <a:r>
              <a:rPr lang="en-US" b="1" dirty="0">
                <a:solidFill>
                  <a:schemeClr val="accent5"/>
                </a:solidFill>
              </a:rPr>
              <a:t>AWS CAF provides guidance and best practices to help organizations</a:t>
            </a:r>
            <a:r>
              <a:rPr lang="en-US" b="1" dirty="0">
                <a:solidFill>
                  <a:schemeClr val="accent6"/>
                </a:solidFill>
              </a:rPr>
              <a:t> </a:t>
            </a:r>
            <a:r>
              <a:rPr lang="en-US" dirty="0"/>
              <a:t>build a comprehensive approach to cloud computing across the organization and throughout the IT lifecycle to </a:t>
            </a:r>
            <a:r>
              <a:rPr lang="en-US" b="1" dirty="0">
                <a:solidFill>
                  <a:schemeClr val="accent5"/>
                </a:solidFill>
              </a:rPr>
              <a:t>accelerate successful cloud adoption</a:t>
            </a:r>
            <a:r>
              <a:rPr lang="en-US" dirty="0"/>
              <a:t>.</a:t>
            </a:r>
            <a:endParaRPr lang="en-US" b="1" dirty="0">
              <a:solidFill>
                <a:schemeClr val="accent6"/>
              </a:solidFill>
            </a:endParaRPr>
          </a:p>
          <a:p>
            <a:pPr>
              <a:buClr>
                <a:schemeClr val="tx1"/>
              </a:buClr>
            </a:pPr>
            <a:r>
              <a:rPr lang="en-US" dirty="0"/>
              <a:t>AWS CAF is organized into </a:t>
            </a:r>
            <a:r>
              <a:rPr lang="en-US" b="1" dirty="0">
                <a:solidFill>
                  <a:schemeClr val="accent5"/>
                </a:solidFill>
              </a:rPr>
              <a:t>six </a:t>
            </a:r>
            <a:r>
              <a:rPr lang="en-US" b="1" i="1" dirty="0">
                <a:solidFill>
                  <a:schemeClr val="accent5"/>
                </a:solidFill>
              </a:rPr>
              <a:t>perspectives</a:t>
            </a:r>
            <a:r>
              <a:rPr lang="en-US" dirty="0"/>
              <a:t>.</a:t>
            </a:r>
            <a:endParaRPr lang="en-US" b="1" i="1" dirty="0">
              <a:solidFill>
                <a:schemeClr val="accent6"/>
              </a:solidFill>
            </a:endParaRPr>
          </a:p>
          <a:p>
            <a:pPr>
              <a:buClr>
                <a:schemeClr val="tx1"/>
              </a:buClr>
            </a:pPr>
            <a:r>
              <a:rPr lang="en-US" dirty="0"/>
              <a:t>Perspectives consist of sets of </a:t>
            </a:r>
            <a:r>
              <a:rPr lang="en-US" b="1" i="1" dirty="0">
                <a:solidFill>
                  <a:schemeClr val="accent5"/>
                </a:solidFill>
              </a:rPr>
              <a:t>capabilities</a:t>
            </a:r>
            <a:r>
              <a:rPr lang="en-US" dirty="0"/>
              <a:t>.</a:t>
            </a:r>
          </a:p>
        </p:txBody>
      </p:sp>
      <p:sp>
        <p:nvSpPr>
          <p:cNvPr id="3" name="Footer Placeholder 2">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6" name="Slide Number Placeholder 5">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32</a:t>
            </a:fld>
            <a:endParaRPr lang="en-US" dirty="0"/>
          </a:p>
        </p:txBody>
      </p:sp>
    </p:spTree>
    <p:custDataLst>
      <p:tags r:id="rId1"/>
    </p:custDataLst>
    <p:extLst>
      <p:ext uri="{BB962C8B-B14F-4D97-AF65-F5344CB8AC3E}">
        <p14:creationId xmlns:p14="http://schemas.microsoft.com/office/powerpoint/2010/main" val="8030353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Six core perspectives</a:t>
            </a:r>
          </a:p>
        </p:txBody>
      </p:sp>
      <p:pic>
        <p:nvPicPr>
          <p:cNvPr id="27" name="Picture 26" descr="business, people, and governance perspectives focus on business capabilities.">
            <a:extLst>
              <a:ext uri="{FF2B5EF4-FFF2-40B4-BE49-F238E27FC236}">
                <a16:creationId xmlns:a16="http://schemas.microsoft.com/office/drawing/2014/main" id="{B82F95D5-3075-4D2C-B846-0DBC9C360364}"/>
              </a:ext>
            </a:extLst>
          </p:cNvPr>
          <p:cNvPicPr>
            <a:picLocks noChangeAspect="1"/>
          </p:cNvPicPr>
          <p:nvPr/>
        </p:nvPicPr>
        <p:blipFill rotWithShape="1">
          <a:blip r:embed="rId4"/>
          <a:srcRect r="50500"/>
          <a:stretch/>
        </p:blipFill>
        <p:spPr>
          <a:xfrm>
            <a:off x="2168987" y="1797361"/>
            <a:ext cx="2861543" cy="2611924"/>
          </a:xfrm>
          <a:prstGeom prst="rect">
            <a:avLst/>
          </a:prstGeom>
        </p:spPr>
      </p:pic>
      <p:sp>
        <p:nvSpPr>
          <p:cNvPr id="22" name="TextBox 21">
            <a:extLst>
              <a:ext uri="{FF2B5EF4-FFF2-40B4-BE49-F238E27FC236}">
                <a16:creationId xmlns:a16="http://schemas.microsoft.com/office/drawing/2014/main" id="{539CE67D-41AB-4EE8-ABAC-1B3D9DAC5AF2}"/>
              </a:ext>
            </a:extLst>
          </p:cNvPr>
          <p:cNvSpPr txBox="1"/>
          <p:nvPr/>
        </p:nvSpPr>
        <p:spPr>
          <a:xfrm>
            <a:off x="2050297" y="4616878"/>
            <a:ext cx="3098925" cy="954107"/>
          </a:xfrm>
          <a:prstGeom prst="rect">
            <a:avLst/>
          </a:prstGeom>
          <a:noFill/>
        </p:spPr>
        <p:txBody>
          <a:bodyPr wrap="none" rtlCol="0">
            <a:spAutoFit/>
          </a:bodyPr>
          <a:lstStyle/>
          <a:p>
            <a:pPr algn="ct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Focus on </a:t>
            </a:r>
            <a:r>
              <a:rPr lang="en-US" sz="28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business</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a:t>
            </a:r>
            <a:b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capabilities</a:t>
            </a:r>
          </a:p>
        </p:txBody>
      </p:sp>
      <p:pic>
        <p:nvPicPr>
          <p:cNvPr id="31" name="Picture 30" descr="platform, security, and operations perspectives focus on technical capabilities.">
            <a:extLst>
              <a:ext uri="{FF2B5EF4-FFF2-40B4-BE49-F238E27FC236}">
                <a16:creationId xmlns:a16="http://schemas.microsoft.com/office/drawing/2014/main" id="{537923F9-B096-470A-B193-1CC4021E1A82}"/>
              </a:ext>
            </a:extLst>
          </p:cNvPr>
          <p:cNvPicPr>
            <a:picLocks noChangeAspect="1"/>
          </p:cNvPicPr>
          <p:nvPr/>
        </p:nvPicPr>
        <p:blipFill rotWithShape="1">
          <a:blip r:embed="rId4"/>
          <a:srcRect l="50500"/>
          <a:stretch/>
        </p:blipFill>
        <p:spPr>
          <a:xfrm>
            <a:off x="6967714" y="1797361"/>
            <a:ext cx="2861544" cy="2611924"/>
          </a:xfrm>
          <a:prstGeom prst="rect">
            <a:avLst/>
          </a:prstGeom>
        </p:spPr>
      </p:pic>
      <p:sp>
        <p:nvSpPr>
          <p:cNvPr id="56" name="TextBox 55">
            <a:extLst>
              <a:ext uri="{FF2B5EF4-FFF2-40B4-BE49-F238E27FC236}">
                <a16:creationId xmlns:a16="http://schemas.microsoft.com/office/drawing/2014/main" id="{29160EE8-19E0-4A78-8E63-817DE34C2D46}"/>
              </a:ext>
            </a:extLst>
          </p:cNvPr>
          <p:cNvSpPr txBox="1"/>
          <p:nvPr/>
        </p:nvSpPr>
        <p:spPr>
          <a:xfrm>
            <a:off x="6812155" y="4611355"/>
            <a:ext cx="3172663" cy="954107"/>
          </a:xfrm>
          <a:prstGeom prst="rect">
            <a:avLst/>
          </a:prstGeom>
          <a:noFill/>
        </p:spPr>
        <p:txBody>
          <a:bodyPr wrap="none" rtlCol="0">
            <a:spAutoFit/>
          </a:bodyPr>
          <a:lstStyle/>
          <a:p>
            <a:pPr algn="ct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Focus on </a:t>
            </a:r>
            <a:r>
              <a:rPr lang="en-US" sz="28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technical</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a:t>
            </a:r>
            <a:b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capabilities</a:t>
            </a:r>
          </a:p>
        </p:txBody>
      </p:sp>
      <p:sp>
        <p:nvSpPr>
          <p:cNvPr id="3" name="Footer Placeholder 2">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33</a:t>
            </a:fld>
            <a:endParaRPr lang="en-US" dirty="0"/>
          </a:p>
        </p:txBody>
      </p:sp>
    </p:spTree>
    <p:custDataLst>
      <p:tags r:id="rId1"/>
    </p:custDataLst>
    <p:extLst>
      <p:ext uri="{BB962C8B-B14F-4D97-AF65-F5344CB8AC3E}">
        <p14:creationId xmlns:p14="http://schemas.microsoft.com/office/powerpoint/2010/main" val="9320888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27D9B4-95F9-4098-8A93-66181B73F2A4}"/>
              </a:ext>
            </a:extLst>
          </p:cNvPr>
          <p:cNvSpPr>
            <a:spLocks noGrp="1"/>
          </p:cNvSpPr>
          <p:nvPr>
            <p:ph type="title"/>
          </p:nvPr>
        </p:nvSpPr>
        <p:spPr/>
        <p:txBody>
          <a:bodyPr/>
          <a:lstStyle/>
          <a:p>
            <a:r>
              <a:rPr lang="en-US" dirty="0"/>
              <a:t>Business perspective</a:t>
            </a:r>
          </a:p>
        </p:txBody>
      </p:sp>
      <p:grpSp>
        <p:nvGrpSpPr>
          <p:cNvPr id="15" name="Group 14" descr="caf business perspective and capabilities.">
            <a:extLst>
              <a:ext uri="{FF2B5EF4-FFF2-40B4-BE49-F238E27FC236}">
                <a16:creationId xmlns:a16="http://schemas.microsoft.com/office/drawing/2014/main" id="{23EE4C2F-49BB-4BB8-880C-62BF14B038B5}"/>
              </a:ext>
            </a:extLst>
          </p:cNvPr>
          <p:cNvGrpSpPr/>
          <p:nvPr/>
        </p:nvGrpSpPr>
        <p:grpSpPr>
          <a:xfrm>
            <a:off x="419101" y="1528176"/>
            <a:ext cx="3470074" cy="4064550"/>
            <a:chOff x="419101" y="1528176"/>
            <a:chExt cx="3470074" cy="4064550"/>
          </a:xfrm>
        </p:grpSpPr>
        <p:pic>
          <p:nvPicPr>
            <p:cNvPr id="3" name="Picture 2" descr="caf business perspective and capabilities.">
              <a:extLst>
                <a:ext uri="{FF2B5EF4-FFF2-40B4-BE49-F238E27FC236}">
                  <a16:creationId xmlns:a16="http://schemas.microsoft.com/office/drawing/2014/main" id="{5DE2EE4C-11A8-4A5E-AD96-0998872BCC34}"/>
                </a:ext>
              </a:extLst>
            </p:cNvPr>
            <p:cNvPicPr>
              <a:picLocks noChangeAspect="1"/>
            </p:cNvPicPr>
            <p:nvPr/>
          </p:nvPicPr>
          <p:blipFill>
            <a:blip r:embed="rId4"/>
            <a:stretch>
              <a:fillRect/>
            </a:stretch>
          </p:blipFill>
          <p:spPr>
            <a:xfrm>
              <a:off x="419101" y="1528176"/>
              <a:ext cx="3470074" cy="4064550"/>
            </a:xfrm>
            <a:prstGeom prst="rect">
              <a:avLst/>
            </a:prstGeom>
          </p:spPr>
        </p:pic>
        <p:sp>
          <p:nvSpPr>
            <p:cNvPr id="2" name="TextBox 1">
              <a:extLst>
                <a:ext uri="{FF2B5EF4-FFF2-40B4-BE49-F238E27FC236}">
                  <a16:creationId xmlns:a16="http://schemas.microsoft.com/office/drawing/2014/main" id="{C107FC92-D204-4697-BC8E-D36820A450F4}"/>
                </a:ext>
              </a:extLst>
            </p:cNvPr>
            <p:cNvSpPr txBox="1"/>
            <p:nvPr/>
          </p:nvSpPr>
          <p:spPr>
            <a:xfrm>
              <a:off x="612736" y="2776169"/>
              <a:ext cx="1056700"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IT finance</a:t>
              </a:r>
            </a:p>
          </p:txBody>
        </p:sp>
        <p:sp>
          <p:nvSpPr>
            <p:cNvPr id="12" name="TextBox 11">
              <a:extLst>
                <a:ext uri="{FF2B5EF4-FFF2-40B4-BE49-F238E27FC236}">
                  <a16:creationId xmlns:a16="http://schemas.microsoft.com/office/drawing/2014/main" id="{0A3BE32A-EC3E-4EDE-BAFB-EC6C3F1BD32A}"/>
                </a:ext>
              </a:extLst>
            </p:cNvPr>
            <p:cNvSpPr txBox="1"/>
            <p:nvPr/>
          </p:nvSpPr>
          <p:spPr>
            <a:xfrm>
              <a:off x="612736" y="3511736"/>
              <a:ext cx="1133644"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IT strategy</a:t>
              </a:r>
            </a:p>
          </p:txBody>
        </p:sp>
        <p:sp>
          <p:nvSpPr>
            <p:cNvPr id="13" name="TextBox 12">
              <a:extLst>
                <a:ext uri="{FF2B5EF4-FFF2-40B4-BE49-F238E27FC236}">
                  <a16:creationId xmlns:a16="http://schemas.microsoft.com/office/drawing/2014/main" id="{8BF8912F-7FEC-4A4B-BF4B-D17523029876}"/>
                </a:ext>
              </a:extLst>
            </p:cNvPr>
            <p:cNvSpPr txBox="1"/>
            <p:nvPr/>
          </p:nvSpPr>
          <p:spPr>
            <a:xfrm>
              <a:off x="612736" y="4247303"/>
              <a:ext cx="1895071"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Benefits realization</a:t>
              </a:r>
            </a:p>
          </p:txBody>
        </p:sp>
        <p:sp>
          <p:nvSpPr>
            <p:cNvPr id="14" name="TextBox 13">
              <a:extLst>
                <a:ext uri="{FF2B5EF4-FFF2-40B4-BE49-F238E27FC236}">
                  <a16:creationId xmlns:a16="http://schemas.microsoft.com/office/drawing/2014/main" id="{ED9C18D4-178E-42F4-B57E-029C13C88775}"/>
                </a:ext>
              </a:extLst>
            </p:cNvPr>
            <p:cNvSpPr txBox="1"/>
            <p:nvPr/>
          </p:nvSpPr>
          <p:spPr>
            <a:xfrm>
              <a:off x="612736" y="4982871"/>
              <a:ext cx="2561920"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Business risk management</a:t>
              </a:r>
            </a:p>
          </p:txBody>
        </p:sp>
      </p:grpSp>
      <p:sp>
        <p:nvSpPr>
          <p:cNvPr id="16" name="TextBox 15">
            <a:extLst>
              <a:ext uri="{FF2B5EF4-FFF2-40B4-BE49-F238E27FC236}">
                <a16:creationId xmlns:a16="http://schemas.microsoft.com/office/drawing/2014/main" id="{FD7C096F-1FDA-4EFD-B254-4B600DBECE4E}"/>
              </a:ext>
            </a:extLst>
          </p:cNvPr>
          <p:cNvSpPr txBox="1"/>
          <p:nvPr/>
        </p:nvSpPr>
        <p:spPr>
          <a:xfrm>
            <a:off x="621291" y="5584883"/>
            <a:ext cx="3063659" cy="338554"/>
          </a:xfrm>
          <a:prstGeom prst="rect">
            <a:avLst/>
          </a:prstGeom>
          <a:noFill/>
        </p:spPr>
        <p:txBody>
          <a:bodyPr wrap="none" rtlCol="0">
            <a:sp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Business perspective capabilities</a:t>
            </a:r>
          </a:p>
        </p:txBody>
      </p:sp>
      <p:sp>
        <p:nvSpPr>
          <p:cNvPr id="11" name="Speech Bubble: Rectangle with Corners Rounded 10">
            <a:extLst>
              <a:ext uri="{FF2B5EF4-FFF2-40B4-BE49-F238E27FC236}">
                <a16:creationId xmlns:a16="http://schemas.microsoft.com/office/drawing/2014/main" id="{041FD849-F061-428A-BA4E-9F7099F438A5}"/>
              </a:ext>
            </a:extLst>
          </p:cNvPr>
          <p:cNvSpPr/>
          <p:nvPr/>
        </p:nvSpPr>
        <p:spPr>
          <a:xfrm>
            <a:off x="4534479" y="1528176"/>
            <a:ext cx="6968837" cy="1369403"/>
          </a:xfrm>
          <a:prstGeom prst="wedgeRoundRectCallout">
            <a:avLst>
              <a:gd name="adj1" fmla="val -8138"/>
              <a:gd name="adj2" fmla="val 76401"/>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solidFill>
                  <a:schemeClr val="tx1"/>
                </a:solidFill>
              </a:rPr>
              <a:t>We must ensure that </a:t>
            </a:r>
            <a:r>
              <a:rPr lang="en-US" sz="2400" b="1" dirty="0">
                <a:solidFill>
                  <a:schemeClr val="accent5"/>
                </a:solidFill>
              </a:rPr>
              <a:t>IT is aligned with business needs</a:t>
            </a:r>
            <a:r>
              <a:rPr lang="en-US" sz="2400" dirty="0">
                <a:solidFill>
                  <a:schemeClr val="tx1"/>
                </a:solidFill>
              </a:rPr>
              <a:t>, and that IT investments can be traced to demonstrable business results.</a:t>
            </a:r>
          </a:p>
        </p:txBody>
      </p:sp>
      <p:pic>
        <p:nvPicPr>
          <p:cNvPr id="7" name="Graphic 6">
            <a:extLst>
              <a:ext uri="{FF2B5EF4-FFF2-40B4-BE49-F238E27FC236}">
                <a16:creationId xmlns:a16="http://schemas.microsoft.com/office/drawing/2014/main" id="{0CEE030B-614E-4FC9-A72B-4111812E3AB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7077865" y="3387961"/>
            <a:ext cx="1882064" cy="1828800"/>
          </a:xfrm>
          <a:prstGeom prst="rect">
            <a:avLst/>
          </a:prstGeom>
        </p:spPr>
      </p:pic>
      <p:sp>
        <p:nvSpPr>
          <p:cNvPr id="8" name="TextBox 7">
            <a:extLst>
              <a:ext uri="{FF2B5EF4-FFF2-40B4-BE49-F238E27FC236}">
                <a16:creationId xmlns:a16="http://schemas.microsoft.com/office/drawing/2014/main" id="{C9052E33-3446-402C-8007-D7836A8783FB}"/>
              </a:ext>
            </a:extLst>
          </p:cNvPr>
          <p:cNvSpPr txBox="1"/>
          <p:nvPr/>
        </p:nvSpPr>
        <p:spPr>
          <a:xfrm>
            <a:off x="6364438" y="5216761"/>
            <a:ext cx="3308919" cy="1015663"/>
          </a:xfrm>
          <a:prstGeom prst="rect">
            <a:avLst/>
          </a:prstGeom>
          <a:noFill/>
        </p:spPr>
        <p:txBody>
          <a:bodyPr wrap="non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Business managers, finance </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managers, budget owners, </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and strategy stakeholders</a:t>
            </a:r>
          </a:p>
        </p:txBody>
      </p:sp>
      <p:sp>
        <p:nvSpPr>
          <p:cNvPr id="5" name="Footer Placeholder 4">
            <a:extLst>
              <a:ext uri="{FF2B5EF4-FFF2-40B4-BE49-F238E27FC236}">
                <a16:creationId xmlns:a16="http://schemas.microsoft.com/office/drawing/2014/main" id="{3C4918C5-9B58-4FF7-A0E2-B4E539D76AF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42748DBA-6EAC-4122-BD4C-03BBFEB4AF2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34</a:t>
            </a:fld>
            <a:endParaRPr lang="en-US" dirty="0"/>
          </a:p>
        </p:txBody>
      </p:sp>
    </p:spTree>
    <p:custDataLst>
      <p:tags r:id="rId1"/>
    </p:custDataLst>
    <p:extLst>
      <p:ext uri="{BB962C8B-B14F-4D97-AF65-F5344CB8AC3E}">
        <p14:creationId xmlns:p14="http://schemas.microsoft.com/office/powerpoint/2010/main" val="2758185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27D9B4-95F9-4098-8A93-66181B73F2A4}"/>
              </a:ext>
            </a:extLst>
          </p:cNvPr>
          <p:cNvSpPr>
            <a:spLocks noGrp="1"/>
          </p:cNvSpPr>
          <p:nvPr>
            <p:ph type="title"/>
          </p:nvPr>
        </p:nvSpPr>
        <p:spPr/>
        <p:txBody>
          <a:bodyPr/>
          <a:lstStyle/>
          <a:p>
            <a:r>
              <a:rPr lang="en-US" dirty="0"/>
              <a:t>People perspective</a:t>
            </a:r>
          </a:p>
        </p:txBody>
      </p:sp>
      <p:grpSp>
        <p:nvGrpSpPr>
          <p:cNvPr id="2" name="Group 1" descr="caf people perspective and capabilities.">
            <a:extLst>
              <a:ext uri="{FF2B5EF4-FFF2-40B4-BE49-F238E27FC236}">
                <a16:creationId xmlns:a16="http://schemas.microsoft.com/office/drawing/2014/main" id="{CE3ED518-7465-4870-A653-BB5F7B24A4E5}"/>
              </a:ext>
            </a:extLst>
          </p:cNvPr>
          <p:cNvGrpSpPr/>
          <p:nvPr/>
        </p:nvGrpSpPr>
        <p:grpSpPr>
          <a:xfrm>
            <a:off x="377735" y="1414291"/>
            <a:ext cx="3236784" cy="4473403"/>
            <a:chOff x="377735" y="1414291"/>
            <a:chExt cx="3236784" cy="4473403"/>
          </a:xfrm>
        </p:grpSpPr>
        <p:pic>
          <p:nvPicPr>
            <p:cNvPr id="3" name="Picture 2" descr="caf people perspective and capabilities.">
              <a:extLst>
                <a:ext uri="{FF2B5EF4-FFF2-40B4-BE49-F238E27FC236}">
                  <a16:creationId xmlns:a16="http://schemas.microsoft.com/office/drawing/2014/main" id="{BC612B13-8961-4F14-8B23-58148A056CC2}"/>
                </a:ext>
              </a:extLst>
            </p:cNvPr>
            <p:cNvPicPr>
              <a:picLocks noChangeAspect="1"/>
            </p:cNvPicPr>
            <p:nvPr/>
          </p:nvPicPr>
          <p:blipFill>
            <a:blip r:embed="rId4"/>
            <a:stretch>
              <a:fillRect/>
            </a:stretch>
          </p:blipFill>
          <p:spPr>
            <a:xfrm>
              <a:off x="377735" y="1414291"/>
              <a:ext cx="3236784" cy="4473403"/>
            </a:xfrm>
            <a:prstGeom prst="rect">
              <a:avLst/>
            </a:prstGeom>
          </p:spPr>
        </p:pic>
        <p:sp>
          <p:nvSpPr>
            <p:cNvPr id="9" name="TextBox 8">
              <a:extLst>
                <a:ext uri="{FF2B5EF4-FFF2-40B4-BE49-F238E27FC236}">
                  <a16:creationId xmlns:a16="http://schemas.microsoft.com/office/drawing/2014/main" id="{043AE840-B299-41B4-B6AE-0D0BBDE437CD}"/>
                </a:ext>
              </a:extLst>
            </p:cNvPr>
            <p:cNvSpPr txBox="1"/>
            <p:nvPr/>
          </p:nvSpPr>
          <p:spPr>
            <a:xfrm>
              <a:off x="581386" y="2576703"/>
              <a:ext cx="2257349"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Resource management</a:t>
              </a:r>
            </a:p>
          </p:txBody>
        </p:sp>
        <p:sp>
          <p:nvSpPr>
            <p:cNvPr id="11" name="TextBox 10">
              <a:extLst>
                <a:ext uri="{FF2B5EF4-FFF2-40B4-BE49-F238E27FC236}">
                  <a16:creationId xmlns:a16="http://schemas.microsoft.com/office/drawing/2014/main" id="{B4634F85-2E57-48DC-912F-4812582E4421}"/>
                </a:ext>
              </a:extLst>
            </p:cNvPr>
            <p:cNvSpPr txBox="1"/>
            <p:nvPr/>
          </p:nvSpPr>
          <p:spPr>
            <a:xfrm>
              <a:off x="581386" y="3265930"/>
              <a:ext cx="2249334"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Incentive management</a:t>
              </a:r>
            </a:p>
          </p:txBody>
        </p:sp>
        <p:sp>
          <p:nvSpPr>
            <p:cNvPr id="12" name="TextBox 11">
              <a:extLst>
                <a:ext uri="{FF2B5EF4-FFF2-40B4-BE49-F238E27FC236}">
                  <a16:creationId xmlns:a16="http://schemas.microsoft.com/office/drawing/2014/main" id="{B9A38E66-1ED1-42B7-93D9-A5E45AE42377}"/>
                </a:ext>
              </a:extLst>
            </p:cNvPr>
            <p:cNvSpPr txBox="1"/>
            <p:nvPr/>
          </p:nvSpPr>
          <p:spPr>
            <a:xfrm>
              <a:off x="581386" y="3943282"/>
              <a:ext cx="2021707"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Career management</a:t>
              </a:r>
            </a:p>
          </p:txBody>
        </p:sp>
        <p:sp>
          <p:nvSpPr>
            <p:cNvPr id="13" name="TextBox 12">
              <a:extLst>
                <a:ext uri="{FF2B5EF4-FFF2-40B4-BE49-F238E27FC236}">
                  <a16:creationId xmlns:a16="http://schemas.microsoft.com/office/drawing/2014/main" id="{D25B2734-DCCF-4961-849D-419031CC78F1}"/>
                </a:ext>
              </a:extLst>
            </p:cNvPr>
            <p:cNvSpPr txBox="1"/>
            <p:nvPr/>
          </p:nvSpPr>
          <p:spPr>
            <a:xfrm>
              <a:off x="581386" y="4632509"/>
              <a:ext cx="2172390"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Training management</a:t>
              </a:r>
            </a:p>
          </p:txBody>
        </p:sp>
        <p:sp>
          <p:nvSpPr>
            <p:cNvPr id="14" name="TextBox 13">
              <a:extLst>
                <a:ext uri="{FF2B5EF4-FFF2-40B4-BE49-F238E27FC236}">
                  <a16:creationId xmlns:a16="http://schemas.microsoft.com/office/drawing/2014/main" id="{D22A543D-490B-4689-A225-7239A3AFA4FF}"/>
                </a:ext>
              </a:extLst>
            </p:cNvPr>
            <p:cNvSpPr txBox="1"/>
            <p:nvPr/>
          </p:nvSpPr>
          <p:spPr>
            <a:xfrm>
              <a:off x="581386" y="5191112"/>
              <a:ext cx="2212465" cy="584775"/>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Organizational change</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management</a:t>
              </a:r>
            </a:p>
          </p:txBody>
        </p:sp>
      </p:grpSp>
      <p:sp>
        <p:nvSpPr>
          <p:cNvPr id="15" name="TextBox 14">
            <a:extLst>
              <a:ext uri="{FF2B5EF4-FFF2-40B4-BE49-F238E27FC236}">
                <a16:creationId xmlns:a16="http://schemas.microsoft.com/office/drawing/2014/main" id="{ABE154DA-B99A-46BC-BDEA-4ECD8A0CE030}"/>
              </a:ext>
            </a:extLst>
          </p:cNvPr>
          <p:cNvSpPr txBox="1"/>
          <p:nvPr/>
        </p:nvSpPr>
        <p:spPr>
          <a:xfrm>
            <a:off x="531001" y="5888546"/>
            <a:ext cx="2917786" cy="338554"/>
          </a:xfrm>
          <a:prstGeom prst="rect">
            <a:avLst/>
          </a:prstGeom>
          <a:noFill/>
        </p:spPr>
        <p:txBody>
          <a:bodyPr wrap="none" rtlCol="0">
            <a:sp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People perspective capabilities</a:t>
            </a:r>
          </a:p>
        </p:txBody>
      </p:sp>
      <p:sp>
        <p:nvSpPr>
          <p:cNvPr id="10" name="Speech Bubble: Rectangle with Corners Rounded 9">
            <a:extLst>
              <a:ext uri="{FF2B5EF4-FFF2-40B4-BE49-F238E27FC236}">
                <a16:creationId xmlns:a16="http://schemas.microsoft.com/office/drawing/2014/main" id="{48616E1D-98D3-4BEE-8303-CE751E6D58E6}"/>
              </a:ext>
            </a:extLst>
          </p:cNvPr>
          <p:cNvSpPr/>
          <p:nvPr/>
        </p:nvSpPr>
        <p:spPr>
          <a:xfrm>
            <a:off x="4551301" y="1528176"/>
            <a:ext cx="5134098" cy="1387081"/>
          </a:xfrm>
          <a:prstGeom prst="wedgeRoundRectCallout">
            <a:avLst>
              <a:gd name="adj1" fmla="val -14111"/>
              <a:gd name="adj2" fmla="val 82266"/>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solidFill>
                  <a:schemeClr val="tx1"/>
                </a:solidFill>
              </a:rPr>
              <a:t>We must prioritize </a:t>
            </a:r>
            <a:r>
              <a:rPr lang="en-US" sz="2400" b="1" dirty="0">
                <a:solidFill>
                  <a:schemeClr val="accent5"/>
                </a:solidFill>
              </a:rPr>
              <a:t>training, staffing, and organizational changes</a:t>
            </a:r>
            <a:r>
              <a:rPr lang="en-US" sz="2400" b="1" dirty="0">
                <a:solidFill>
                  <a:schemeClr val="accent6"/>
                </a:solidFill>
              </a:rPr>
              <a:t> </a:t>
            </a:r>
            <a:r>
              <a:rPr lang="en-US" sz="2400" dirty="0">
                <a:solidFill>
                  <a:schemeClr val="tx1"/>
                </a:solidFill>
              </a:rPr>
              <a:t>to build an agile organization.</a:t>
            </a:r>
            <a:br>
              <a:rPr lang="en-US" sz="2400" dirty="0">
                <a:solidFill>
                  <a:schemeClr val="tx1"/>
                </a:solidFill>
              </a:rPr>
            </a:br>
            <a:endParaRPr lang="en-US" sz="2400" dirty="0">
              <a:solidFill>
                <a:schemeClr val="tx1"/>
              </a:solidFill>
            </a:endParaRPr>
          </a:p>
          <a:p>
            <a:endParaRPr lang="en-US" sz="2000" dirty="0">
              <a:solidFill>
                <a:schemeClr val="tx1"/>
              </a:solidFill>
            </a:endParaRPr>
          </a:p>
        </p:txBody>
      </p:sp>
      <p:pic>
        <p:nvPicPr>
          <p:cNvPr id="7" name="Graphic 6">
            <a:extLst>
              <a:ext uri="{FF2B5EF4-FFF2-40B4-BE49-F238E27FC236}">
                <a16:creationId xmlns:a16="http://schemas.microsoft.com/office/drawing/2014/main" id="{0CEE030B-614E-4FC9-A72B-4111812E3AB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6177318" y="3430641"/>
            <a:ext cx="1882064" cy="1828800"/>
          </a:xfrm>
          <a:prstGeom prst="rect">
            <a:avLst/>
          </a:prstGeom>
        </p:spPr>
      </p:pic>
      <p:sp>
        <p:nvSpPr>
          <p:cNvPr id="8" name="TextBox 7">
            <a:extLst>
              <a:ext uri="{FF2B5EF4-FFF2-40B4-BE49-F238E27FC236}">
                <a16:creationId xmlns:a16="http://schemas.microsoft.com/office/drawing/2014/main" id="{C9052E33-3446-402C-8007-D7836A8783FB}"/>
              </a:ext>
            </a:extLst>
          </p:cNvPr>
          <p:cNvSpPr txBox="1"/>
          <p:nvPr/>
        </p:nvSpPr>
        <p:spPr>
          <a:xfrm>
            <a:off x="5499958" y="5263930"/>
            <a:ext cx="3236784" cy="707886"/>
          </a:xfrm>
          <a:prstGeom prst="rect">
            <a:avLst/>
          </a:prstGeom>
          <a:noFill/>
        </p:spPr>
        <p:txBody>
          <a:bodyPr wrap="non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Human resources, staffing, </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and people managers</a:t>
            </a:r>
          </a:p>
        </p:txBody>
      </p:sp>
      <p:sp>
        <p:nvSpPr>
          <p:cNvPr id="5" name="Footer Placeholder 4">
            <a:extLst>
              <a:ext uri="{FF2B5EF4-FFF2-40B4-BE49-F238E27FC236}">
                <a16:creationId xmlns:a16="http://schemas.microsoft.com/office/drawing/2014/main" id="{3C4918C5-9B58-4FF7-A0E2-B4E539D76AF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42748DBA-6EAC-4122-BD4C-03BBFEB4AF2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35</a:t>
            </a:fld>
            <a:endParaRPr lang="en-US" dirty="0"/>
          </a:p>
        </p:txBody>
      </p:sp>
    </p:spTree>
    <p:custDataLst>
      <p:tags r:id="rId1"/>
    </p:custDataLst>
    <p:extLst>
      <p:ext uri="{BB962C8B-B14F-4D97-AF65-F5344CB8AC3E}">
        <p14:creationId xmlns:p14="http://schemas.microsoft.com/office/powerpoint/2010/main" val="17030364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27D9B4-95F9-4098-8A93-66181B73F2A4}"/>
              </a:ext>
            </a:extLst>
          </p:cNvPr>
          <p:cNvSpPr>
            <a:spLocks noGrp="1"/>
          </p:cNvSpPr>
          <p:nvPr>
            <p:ph type="title"/>
          </p:nvPr>
        </p:nvSpPr>
        <p:spPr/>
        <p:txBody>
          <a:bodyPr/>
          <a:lstStyle/>
          <a:p>
            <a:r>
              <a:rPr lang="en-US" dirty="0"/>
              <a:t>Governance perspective</a:t>
            </a:r>
          </a:p>
        </p:txBody>
      </p:sp>
      <p:grpSp>
        <p:nvGrpSpPr>
          <p:cNvPr id="9" name="Group 8" descr="caf governance perspective and capabilities.">
            <a:extLst>
              <a:ext uri="{FF2B5EF4-FFF2-40B4-BE49-F238E27FC236}">
                <a16:creationId xmlns:a16="http://schemas.microsoft.com/office/drawing/2014/main" id="{19B9701A-7C09-42CF-BA3E-1DDD0294D5BC}"/>
              </a:ext>
            </a:extLst>
          </p:cNvPr>
          <p:cNvGrpSpPr/>
          <p:nvPr/>
        </p:nvGrpSpPr>
        <p:grpSpPr>
          <a:xfrm>
            <a:off x="419100" y="1356307"/>
            <a:ext cx="3224072" cy="3797584"/>
            <a:chOff x="419100" y="1356307"/>
            <a:chExt cx="3224072" cy="3797584"/>
          </a:xfrm>
        </p:grpSpPr>
        <p:pic>
          <p:nvPicPr>
            <p:cNvPr id="3" name="Picture 2" descr="caf governance perspective and capabilities.">
              <a:extLst>
                <a:ext uri="{FF2B5EF4-FFF2-40B4-BE49-F238E27FC236}">
                  <a16:creationId xmlns:a16="http://schemas.microsoft.com/office/drawing/2014/main" id="{93A37E14-4433-462F-B684-23DB9D5A55DD}"/>
                </a:ext>
              </a:extLst>
            </p:cNvPr>
            <p:cNvPicPr>
              <a:picLocks noChangeAspect="1"/>
            </p:cNvPicPr>
            <p:nvPr/>
          </p:nvPicPr>
          <p:blipFill>
            <a:blip r:embed="rId4"/>
            <a:stretch>
              <a:fillRect/>
            </a:stretch>
          </p:blipFill>
          <p:spPr>
            <a:xfrm>
              <a:off x="419100" y="1356307"/>
              <a:ext cx="3224072" cy="3797584"/>
            </a:xfrm>
            <a:prstGeom prst="rect">
              <a:avLst/>
            </a:prstGeom>
          </p:spPr>
        </p:pic>
        <p:sp>
          <p:nvSpPr>
            <p:cNvPr id="2" name="TextBox 1">
              <a:extLst>
                <a:ext uri="{FF2B5EF4-FFF2-40B4-BE49-F238E27FC236}">
                  <a16:creationId xmlns:a16="http://schemas.microsoft.com/office/drawing/2014/main" id="{A4B9A73F-3FAE-46C6-8AA0-3C56ED57DFDC}"/>
                </a:ext>
              </a:extLst>
            </p:cNvPr>
            <p:cNvSpPr txBox="1"/>
            <p:nvPr/>
          </p:nvSpPr>
          <p:spPr>
            <a:xfrm>
              <a:off x="603849" y="2516714"/>
              <a:ext cx="2226892"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Portfolio management</a:t>
              </a:r>
            </a:p>
          </p:txBody>
        </p:sp>
        <p:sp>
          <p:nvSpPr>
            <p:cNvPr id="11" name="TextBox 10">
              <a:extLst>
                <a:ext uri="{FF2B5EF4-FFF2-40B4-BE49-F238E27FC236}">
                  <a16:creationId xmlns:a16="http://schemas.microsoft.com/office/drawing/2014/main" id="{CEBA87EC-BA7A-476D-B042-4F0BB24115AB}"/>
                </a:ext>
              </a:extLst>
            </p:cNvPr>
            <p:cNvSpPr txBox="1"/>
            <p:nvPr/>
          </p:nvSpPr>
          <p:spPr>
            <a:xfrm>
              <a:off x="603849" y="3072429"/>
              <a:ext cx="2064989" cy="584775"/>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Program and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project management</a:t>
              </a:r>
            </a:p>
          </p:txBody>
        </p:sp>
        <p:sp>
          <p:nvSpPr>
            <p:cNvPr id="12" name="TextBox 11">
              <a:extLst>
                <a:ext uri="{FF2B5EF4-FFF2-40B4-BE49-F238E27FC236}">
                  <a16:creationId xmlns:a16="http://schemas.microsoft.com/office/drawing/2014/main" id="{DCAE5FB3-245C-480F-BD2D-15FD06DF68C1}"/>
                </a:ext>
              </a:extLst>
            </p:cNvPr>
            <p:cNvSpPr txBox="1"/>
            <p:nvPr/>
          </p:nvSpPr>
          <p:spPr>
            <a:xfrm>
              <a:off x="603849" y="3757845"/>
              <a:ext cx="2154757" cy="584775"/>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Business performance</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measurement</a:t>
              </a:r>
            </a:p>
          </p:txBody>
        </p:sp>
        <p:sp>
          <p:nvSpPr>
            <p:cNvPr id="13" name="TextBox 12">
              <a:extLst>
                <a:ext uri="{FF2B5EF4-FFF2-40B4-BE49-F238E27FC236}">
                  <a16:creationId xmlns:a16="http://schemas.microsoft.com/office/drawing/2014/main" id="{F6478D28-0C52-4434-9AA3-1BD5662A5E54}"/>
                </a:ext>
              </a:extLst>
            </p:cNvPr>
            <p:cNvSpPr txBox="1"/>
            <p:nvPr/>
          </p:nvSpPr>
          <p:spPr>
            <a:xfrm>
              <a:off x="603849" y="4561029"/>
              <a:ext cx="2100255"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License management</a:t>
              </a:r>
            </a:p>
          </p:txBody>
        </p:sp>
      </p:grpSp>
      <p:sp>
        <p:nvSpPr>
          <p:cNvPr id="14" name="TextBox 13">
            <a:extLst>
              <a:ext uri="{FF2B5EF4-FFF2-40B4-BE49-F238E27FC236}">
                <a16:creationId xmlns:a16="http://schemas.microsoft.com/office/drawing/2014/main" id="{3E8BD3B3-919B-4680-B390-40BE0D4824D7}"/>
              </a:ext>
            </a:extLst>
          </p:cNvPr>
          <p:cNvSpPr txBox="1"/>
          <p:nvPr/>
        </p:nvSpPr>
        <p:spPr>
          <a:xfrm>
            <a:off x="346219" y="5129966"/>
            <a:ext cx="3369833" cy="338554"/>
          </a:xfrm>
          <a:prstGeom prst="rect">
            <a:avLst/>
          </a:prstGeom>
          <a:noFill/>
        </p:spPr>
        <p:txBody>
          <a:bodyPr wrap="none" rtlCol="0">
            <a:sp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Governance perspective capabilities</a:t>
            </a:r>
          </a:p>
        </p:txBody>
      </p:sp>
      <p:sp>
        <p:nvSpPr>
          <p:cNvPr id="10" name="Speech Bubble: Rectangle with Corners Rounded 9">
            <a:extLst>
              <a:ext uri="{FF2B5EF4-FFF2-40B4-BE49-F238E27FC236}">
                <a16:creationId xmlns:a16="http://schemas.microsoft.com/office/drawing/2014/main" id="{48616E1D-98D3-4BEE-8303-CE751E6D58E6}"/>
              </a:ext>
            </a:extLst>
          </p:cNvPr>
          <p:cNvSpPr/>
          <p:nvPr/>
        </p:nvSpPr>
        <p:spPr>
          <a:xfrm>
            <a:off x="4350630" y="1528177"/>
            <a:ext cx="6968837" cy="1464406"/>
          </a:xfrm>
          <a:prstGeom prst="wedgeRoundRectCallout">
            <a:avLst>
              <a:gd name="adj1" fmla="val -12228"/>
              <a:gd name="adj2" fmla="val 79830"/>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dirty="0">
                <a:solidFill>
                  <a:schemeClr val="tx1"/>
                </a:solidFill>
              </a:rPr>
              <a:t>We must ensure that </a:t>
            </a:r>
            <a:r>
              <a:rPr lang="en-US" sz="2000" b="1" dirty="0">
                <a:solidFill>
                  <a:schemeClr val="accent5"/>
                </a:solidFill>
              </a:rPr>
              <a:t>skills and processes align IT strategy and goals with business strategy and goals</a:t>
            </a:r>
            <a:r>
              <a:rPr lang="en-US" sz="2000" b="1" dirty="0">
                <a:solidFill>
                  <a:schemeClr val="accent6"/>
                </a:solidFill>
              </a:rPr>
              <a:t> </a:t>
            </a:r>
            <a:r>
              <a:rPr lang="en-US" sz="2000" dirty="0">
                <a:solidFill>
                  <a:schemeClr val="tx1"/>
                </a:solidFill>
              </a:rPr>
              <a:t>so the organization can maximize the business value of its IT investment and minimize business risks.</a:t>
            </a:r>
          </a:p>
        </p:txBody>
      </p:sp>
      <p:pic>
        <p:nvPicPr>
          <p:cNvPr id="7" name="Graphic 6">
            <a:extLst>
              <a:ext uri="{FF2B5EF4-FFF2-40B4-BE49-F238E27FC236}">
                <a16:creationId xmlns:a16="http://schemas.microsoft.com/office/drawing/2014/main" id="{0CEE030B-614E-4FC9-A72B-4111812E3AB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6894016" y="3429000"/>
            <a:ext cx="1882064" cy="1828800"/>
          </a:xfrm>
          <a:prstGeom prst="rect">
            <a:avLst/>
          </a:prstGeom>
        </p:spPr>
      </p:pic>
      <p:sp>
        <p:nvSpPr>
          <p:cNvPr id="8" name="TextBox 7">
            <a:extLst>
              <a:ext uri="{FF2B5EF4-FFF2-40B4-BE49-F238E27FC236}">
                <a16:creationId xmlns:a16="http://schemas.microsoft.com/office/drawing/2014/main" id="{C9052E33-3446-402C-8007-D7836A8783FB}"/>
              </a:ext>
            </a:extLst>
          </p:cNvPr>
          <p:cNvSpPr txBox="1"/>
          <p:nvPr/>
        </p:nvSpPr>
        <p:spPr>
          <a:xfrm>
            <a:off x="5746175" y="5257800"/>
            <a:ext cx="4177747" cy="1015663"/>
          </a:xfrm>
          <a:prstGeom prst="rect">
            <a:avLst/>
          </a:prstGeom>
          <a:noFill/>
        </p:spPr>
        <p:txBody>
          <a:bodyPr wrap="non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CIO, program managers, enterprise </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architects, business analysts, and </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portfolio managers</a:t>
            </a:r>
          </a:p>
        </p:txBody>
      </p:sp>
      <p:sp>
        <p:nvSpPr>
          <p:cNvPr id="5" name="Footer Placeholder 4">
            <a:extLst>
              <a:ext uri="{FF2B5EF4-FFF2-40B4-BE49-F238E27FC236}">
                <a16:creationId xmlns:a16="http://schemas.microsoft.com/office/drawing/2014/main" id="{3C4918C5-9B58-4FF7-A0E2-B4E539D76AF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42748DBA-6EAC-4122-BD4C-03BBFEB4AF2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36</a:t>
            </a:fld>
            <a:endParaRPr lang="en-US" dirty="0"/>
          </a:p>
        </p:txBody>
      </p:sp>
    </p:spTree>
    <p:custDataLst>
      <p:tags r:id="rId1"/>
    </p:custDataLst>
    <p:extLst>
      <p:ext uri="{BB962C8B-B14F-4D97-AF65-F5344CB8AC3E}">
        <p14:creationId xmlns:p14="http://schemas.microsoft.com/office/powerpoint/2010/main" val="38106741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27D9B4-95F9-4098-8A93-66181B73F2A4}"/>
              </a:ext>
            </a:extLst>
          </p:cNvPr>
          <p:cNvSpPr>
            <a:spLocks noGrp="1"/>
          </p:cNvSpPr>
          <p:nvPr>
            <p:ph type="title"/>
          </p:nvPr>
        </p:nvSpPr>
        <p:spPr/>
        <p:txBody>
          <a:bodyPr/>
          <a:lstStyle/>
          <a:p>
            <a:r>
              <a:rPr lang="en-US" dirty="0"/>
              <a:t>Platform perspective</a:t>
            </a:r>
          </a:p>
        </p:txBody>
      </p:sp>
      <p:grpSp>
        <p:nvGrpSpPr>
          <p:cNvPr id="3" name="Group 2" descr="caf platform perspective and capabilities.">
            <a:extLst>
              <a:ext uri="{FF2B5EF4-FFF2-40B4-BE49-F238E27FC236}">
                <a16:creationId xmlns:a16="http://schemas.microsoft.com/office/drawing/2014/main" id="{21B16A6F-7828-4A60-BD39-EDD82B6611C7}"/>
              </a:ext>
            </a:extLst>
          </p:cNvPr>
          <p:cNvGrpSpPr/>
          <p:nvPr/>
        </p:nvGrpSpPr>
        <p:grpSpPr>
          <a:xfrm>
            <a:off x="419100" y="1231296"/>
            <a:ext cx="3029587" cy="4828175"/>
            <a:chOff x="419100" y="1528174"/>
            <a:chExt cx="3029587" cy="4828175"/>
          </a:xfrm>
        </p:grpSpPr>
        <p:pic>
          <p:nvPicPr>
            <p:cNvPr id="9" name="Picture 8" descr="caf platform perspective and capabilities.">
              <a:extLst>
                <a:ext uri="{FF2B5EF4-FFF2-40B4-BE49-F238E27FC236}">
                  <a16:creationId xmlns:a16="http://schemas.microsoft.com/office/drawing/2014/main" id="{A4A3E76E-3484-4150-B714-A5622F520682}"/>
                </a:ext>
              </a:extLst>
            </p:cNvPr>
            <p:cNvPicPr>
              <a:picLocks noChangeAspect="1"/>
            </p:cNvPicPr>
            <p:nvPr/>
          </p:nvPicPr>
          <p:blipFill>
            <a:blip r:embed="rId4"/>
            <a:stretch>
              <a:fillRect/>
            </a:stretch>
          </p:blipFill>
          <p:spPr>
            <a:xfrm>
              <a:off x="419100" y="1528174"/>
              <a:ext cx="3029587" cy="4828175"/>
            </a:xfrm>
            <a:prstGeom prst="rect">
              <a:avLst/>
            </a:prstGeom>
          </p:spPr>
        </p:pic>
        <p:sp>
          <p:nvSpPr>
            <p:cNvPr id="2" name="TextBox 1">
              <a:extLst>
                <a:ext uri="{FF2B5EF4-FFF2-40B4-BE49-F238E27FC236}">
                  <a16:creationId xmlns:a16="http://schemas.microsoft.com/office/drawing/2014/main" id="{9C31F1AB-AC54-40D6-BA6F-CBFDB73AB323}"/>
                </a:ext>
              </a:extLst>
            </p:cNvPr>
            <p:cNvSpPr txBox="1"/>
            <p:nvPr/>
          </p:nvSpPr>
          <p:spPr>
            <a:xfrm>
              <a:off x="605136" y="2621175"/>
              <a:ext cx="2161169"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Compute provisioning</a:t>
              </a:r>
            </a:p>
          </p:txBody>
        </p:sp>
        <p:sp>
          <p:nvSpPr>
            <p:cNvPr id="11" name="TextBox 10">
              <a:extLst>
                <a:ext uri="{FF2B5EF4-FFF2-40B4-BE49-F238E27FC236}">
                  <a16:creationId xmlns:a16="http://schemas.microsoft.com/office/drawing/2014/main" id="{AC59D722-0B59-4AA5-B7E1-2CEE99E37E19}"/>
                </a:ext>
              </a:extLst>
            </p:cNvPr>
            <p:cNvSpPr txBox="1"/>
            <p:nvPr/>
          </p:nvSpPr>
          <p:spPr>
            <a:xfrm>
              <a:off x="605136" y="3257472"/>
              <a:ext cx="2093843"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Network provisioning</a:t>
              </a:r>
            </a:p>
          </p:txBody>
        </p:sp>
        <p:sp>
          <p:nvSpPr>
            <p:cNvPr id="12" name="TextBox 11">
              <a:extLst>
                <a:ext uri="{FF2B5EF4-FFF2-40B4-BE49-F238E27FC236}">
                  <a16:creationId xmlns:a16="http://schemas.microsoft.com/office/drawing/2014/main" id="{8B71AF4D-8DAA-431C-A192-D371EA2EEDED}"/>
                </a:ext>
              </a:extLst>
            </p:cNvPr>
            <p:cNvSpPr txBox="1"/>
            <p:nvPr/>
          </p:nvSpPr>
          <p:spPr>
            <a:xfrm>
              <a:off x="605136" y="3883136"/>
              <a:ext cx="2034531"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Storage provisioning</a:t>
              </a:r>
            </a:p>
          </p:txBody>
        </p:sp>
        <p:sp>
          <p:nvSpPr>
            <p:cNvPr id="13" name="TextBox 12">
              <a:extLst>
                <a:ext uri="{FF2B5EF4-FFF2-40B4-BE49-F238E27FC236}">
                  <a16:creationId xmlns:a16="http://schemas.microsoft.com/office/drawing/2014/main" id="{9C227784-681A-4F6B-AE0F-9ADF3F8278F4}"/>
                </a:ext>
              </a:extLst>
            </p:cNvPr>
            <p:cNvSpPr txBox="1"/>
            <p:nvPr/>
          </p:nvSpPr>
          <p:spPr>
            <a:xfrm>
              <a:off x="605136" y="4520675"/>
              <a:ext cx="2165978"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Database provisioning</a:t>
              </a:r>
            </a:p>
          </p:txBody>
        </p:sp>
        <p:sp>
          <p:nvSpPr>
            <p:cNvPr id="14" name="TextBox 13">
              <a:extLst>
                <a:ext uri="{FF2B5EF4-FFF2-40B4-BE49-F238E27FC236}">
                  <a16:creationId xmlns:a16="http://schemas.microsoft.com/office/drawing/2014/main" id="{18DCC5D4-FCBA-4787-93D1-26DF1A4E1A2C}"/>
                </a:ext>
              </a:extLst>
            </p:cNvPr>
            <p:cNvSpPr txBox="1"/>
            <p:nvPr/>
          </p:nvSpPr>
          <p:spPr>
            <a:xfrm>
              <a:off x="605136" y="5052003"/>
              <a:ext cx="2153154" cy="584775"/>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Systems and solution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architecture</a:t>
              </a:r>
            </a:p>
          </p:txBody>
        </p:sp>
        <p:sp>
          <p:nvSpPr>
            <p:cNvPr id="16" name="TextBox 15">
              <a:extLst>
                <a:ext uri="{FF2B5EF4-FFF2-40B4-BE49-F238E27FC236}">
                  <a16:creationId xmlns:a16="http://schemas.microsoft.com/office/drawing/2014/main" id="{59904DE9-4C0F-43C3-B45A-FDC6E30B5733}"/>
                </a:ext>
              </a:extLst>
            </p:cNvPr>
            <p:cNvSpPr txBox="1"/>
            <p:nvPr/>
          </p:nvSpPr>
          <p:spPr>
            <a:xfrm>
              <a:off x="605136" y="5806275"/>
              <a:ext cx="2436886"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Application development</a:t>
              </a:r>
            </a:p>
          </p:txBody>
        </p:sp>
      </p:grpSp>
      <p:sp>
        <p:nvSpPr>
          <p:cNvPr id="17" name="TextBox 16">
            <a:extLst>
              <a:ext uri="{FF2B5EF4-FFF2-40B4-BE49-F238E27FC236}">
                <a16:creationId xmlns:a16="http://schemas.microsoft.com/office/drawing/2014/main" id="{26538F21-9BE4-4B55-B085-51488629AE8A}"/>
              </a:ext>
            </a:extLst>
          </p:cNvPr>
          <p:cNvSpPr txBox="1"/>
          <p:nvPr/>
        </p:nvSpPr>
        <p:spPr>
          <a:xfrm>
            <a:off x="389239" y="6062657"/>
            <a:ext cx="3089308" cy="338554"/>
          </a:xfrm>
          <a:prstGeom prst="rect">
            <a:avLst/>
          </a:prstGeom>
          <a:noFill/>
        </p:spPr>
        <p:txBody>
          <a:bodyPr wrap="none" rtlCol="0">
            <a:sp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Platform perspective capabilities</a:t>
            </a:r>
          </a:p>
        </p:txBody>
      </p:sp>
      <p:sp>
        <p:nvSpPr>
          <p:cNvPr id="10" name="Speech Bubble: Rectangle with Corners Rounded 9">
            <a:extLst>
              <a:ext uri="{FF2B5EF4-FFF2-40B4-BE49-F238E27FC236}">
                <a16:creationId xmlns:a16="http://schemas.microsoft.com/office/drawing/2014/main" id="{48616E1D-98D3-4BEE-8303-CE751E6D58E6}"/>
              </a:ext>
            </a:extLst>
          </p:cNvPr>
          <p:cNvSpPr/>
          <p:nvPr/>
        </p:nvSpPr>
        <p:spPr>
          <a:xfrm>
            <a:off x="4627418" y="1528175"/>
            <a:ext cx="6968837" cy="1630661"/>
          </a:xfrm>
          <a:prstGeom prst="wedgeRoundRectCallout">
            <a:avLst>
              <a:gd name="adj1" fmla="val -11888"/>
              <a:gd name="adj2" fmla="val 6694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solidFill>
                  <a:schemeClr val="tx1"/>
                </a:solidFill>
              </a:rPr>
              <a:t>We must </a:t>
            </a:r>
            <a:r>
              <a:rPr lang="en-US" sz="2400" b="1" dirty="0">
                <a:solidFill>
                  <a:schemeClr val="accent5"/>
                </a:solidFill>
              </a:rPr>
              <a:t>understand and communicate the nature of IT systems and their relationships</a:t>
            </a:r>
            <a:r>
              <a:rPr lang="en-US" sz="2400" dirty="0">
                <a:solidFill>
                  <a:schemeClr val="tx1"/>
                </a:solidFill>
              </a:rPr>
              <a:t>. We must be able to </a:t>
            </a:r>
            <a:r>
              <a:rPr lang="en-US" sz="2400" b="1" dirty="0">
                <a:solidFill>
                  <a:schemeClr val="accent5"/>
                </a:solidFill>
              </a:rPr>
              <a:t>describe the architecture of the target state environment</a:t>
            </a:r>
            <a:r>
              <a:rPr lang="en-US" sz="2400" b="1" dirty="0">
                <a:solidFill>
                  <a:schemeClr val="accent6"/>
                </a:solidFill>
              </a:rPr>
              <a:t> </a:t>
            </a:r>
            <a:r>
              <a:rPr lang="en-US" sz="2400" dirty="0">
                <a:solidFill>
                  <a:schemeClr val="tx1"/>
                </a:solidFill>
              </a:rPr>
              <a:t>in detail.</a:t>
            </a:r>
          </a:p>
        </p:txBody>
      </p:sp>
      <p:pic>
        <p:nvPicPr>
          <p:cNvPr id="19" name="Graphic 18">
            <a:extLst>
              <a:ext uri="{FF2B5EF4-FFF2-40B4-BE49-F238E27FC236}">
                <a16:creationId xmlns:a16="http://schemas.microsoft.com/office/drawing/2014/main" id="{AD239086-7D72-4F50-BC6B-04FF12ACFF25}"/>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7170804" y="3429000"/>
            <a:ext cx="1882064" cy="1828800"/>
          </a:xfrm>
          <a:prstGeom prst="rect">
            <a:avLst/>
          </a:prstGeom>
        </p:spPr>
      </p:pic>
      <p:sp>
        <p:nvSpPr>
          <p:cNvPr id="8" name="TextBox 7">
            <a:extLst>
              <a:ext uri="{FF2B5EF4-FFF2-40B4-BE49-F238E27FC236}">
                <a16:creationId xmlns:a16="http://schemas.microsoft.com/office/drawing/2014/main" id="{C9052E33-3446-402C-8007-D7836A8783FB}"/>
              </a:ext>
            </a:extLst>
          </p:cNvPr>
          <p:cNvSpPr txBox="1"/>
          <p:nvPr/>
        </p:nvSpPr>
        <p:spPr>
          <a:xfrm>
            <a:off x="6717063" y="5257800"/>
            <a:ext cx="2789546" cy="707886"/>
          </a:xfrm>
          <a:prstGeom prst="rect">
            <a:avLst/>
          </a:prstGeom>
          <a:noFill/>
        </p:spPr>
        <p:txBody>
          <a:bodyPr wrap="non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CTO, IT managers, and </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solutions architects</a:t>
            </a:r>
          </a:p>
        </p:txBody>
      </p:sp>
      <p:sp>
        <p:nvSpPr>
          <p:cNvPr id="5" name="Footer Placeholder 4">
            <a:extLst>
              <a:ext uri="{FF2B5EF4-FFF2-40B4-BE49-F238E27FC236}">
                <a16:creationId xmlns:a16="http://schemas.microsoft.com/office/drawing/2014/main" id="{3C4918C5-9B58-4FF7-A0E2-B4E539D76AF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42748DBA-6EAC-4122-BD4C-03BBFEB4AF2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37</a:t>
            </a:fld>
            <a:endParaRPr lang="en-US" dirty="0"/>
          </a:p>
        </p:txBody>
      </p:sp>
    </p:spTree>
    <p:custDataLst>
      <p:tags r:id="rId1"/>
    </p:custDataLst>
    <p:extLst>
      <p:ext uri="{BB962C8B-B14F-4D97-AF65-F5344CB8AC3E}">
        <p14:creationId xmlns:p14="http://schemas.microsoft.com/office/powerpoint/2010/main" val="32097156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27D9B4-95F9-4098-8A93-66181B73F2A4}"/>
              </a:ext>
            </a:extLst>
          </p:cNvPr>
          <p:cNvSpPr>
            <a:spLocks noGrp="1"/>
          </p:cNvSpPr>
          <p:nvPr>
            <p:ph type="title"/>
          </p:nvPr>
        </p:nvSpPr>
        <p:spPr/>
        <p:txBody>
          <a:bodyPr/>
          <a:lstStyle/>
          <a:p>
            <a:r>
              <a:rPr lang="en-US" dirty="0"/>
              <a:t>Security perspective</a:t>
            </a:r>
          </a:p>
        </p:txBody>
      </p:sp>
      <p:grpSp>
        <p:nvGrpSpPr>
          <p:cNvPr id="16" name="Group 15" descr="caf security perspective and capabilities.">
            <a:extLst>
              <a:ext uri="{FF2B5EF4-FFF2-40B4-BE49-F238E27FC236}">
                <a16:creationId xmlns:a16="http://schemas.microsoft.com/office/drawing/2014/main" id="{0FA899BA-3645-4CDB-A7F5-A63FAA1F96E4}"/>
              </a:ext>
            </a:extLst>
          </p:cNvPr>
          <p:cNvGrpSpPr/>
          <p:nvPr/>
        </p:nvGrpSpPr>
        <p:grpSpPr>
          <a:xfrm>
            <a:off x="390240" y="1259083"/>
            <a:ext cx="3594450" cy="4916086"/>
            <a:chOff x="390240" y="1259083"/>
            <a:chExt cx="3594450" cy="4916086"/>
          </a:xfrm>
        </p:grpSpPr>
        <p:pic>
          <p:nvPicPr>
            <p:cNvPr id="9" name="Picture 8" descr="caf security perspective and capabilities.">
              <a:extLst>
                <a:ext uri="{FF2B5EF4-FFF2-40B4-BE49-F238E27FC236}">
                  <a16:creationId xmlns:a16="http://schemas.microsoft.com/office/drawing/2014/main" id="{DC331C1B-2014-4636-BAC4-DE80F49CE9AF}"/>
                </a:ext>
              </a:extLst>
            </p:cNvPr>
            <p:cNvPicPr>
              <a:picLocks noChangeAspect="1"/>
            </p:cNvPicPr>
            <p:nvPr/>
          </p:nvPicPr>
          <p:blipFill>
            <a:blip r:embed="rId4"/>
            <a:stretch>
              <a:fillRect/>
            </a:stretch>
          </p:blipFill>
          <p:spPr>
            <a:xfrm>
              <a:off x="390240" y="1259083"/>
              <a:ext cx="3594450" cy="4916086"/>
            </a:xfrm>
            <a:prstGeom prst="rect">
              <a:avLst/>
            </a:prstGeom>
          </p:spPr>
        </p:pic>
        <p:sp>
          <p:nvSpPr>
            <p:cNvPr id="2" name="TextBox 1">
              <a:extLst>
                <a:ext uri="{FF2B5EF4-FFF2-40B4-BE49-F238E27FC236}">
                  <a16:creationId xmlns:a16="http://schemas.microsoft.com/office/drawing/2014/main" id="{FE03F14B-7E7E-4255-B3B6-9E02C94E5CB1}"/>
                </a:ext>
              </a:extLst>
            </p:cNvPr>
            <p:cNvSpPr txBox="1"/>
            <p:nvPr/>
          </p:nvSpPr>
          <p:spPr>
            <a:xfrm>
              <a:off x="602213" y="2422569"/>
              <a:ext cx="1936749" cy="584775"/>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Identity and access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management</a:t>
              </a:r>
            </a:p>
          </p:txBody>
        </p:sp>
        <p:sp>
          <p:nvSpPr>
            <p:cNvPr id="11" name="TextBox 10">
              <a:extLst>
                <a:ext uri="{FF2B5EF4-FFF2-40B4-BE49-F238E27FC236}">
                  <a16:creationId xmlns:a16="http://schemas.microsoft.com/office/drawing/2014/main" id="{6BCB0B1F-15F9-4EB1-AADA-85B2E0FDABC7}"/>
                </a:ext>
              </a:extLst>
            </p:cNvPr>
            <p:cNvSpPr txBox="1"/>
            <p:nvPr/>
          </p:nvSpPr>
          <p:spPr>
            <a:xfrm>
              <a:off x="602213" y="3287488"/>
              <a:ext cx="1718740"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Detective control</a:t>
              </a:r>
            </a:p>
          </p:txBody>
        </p:sp>
        <p:sp>
          <p:nvSpPr>
            <p:cNvPr id="12" name="TextBox 11">
              <a:extLst>
                <a:ext uri="{FF2B5EF4-FFF2-40B4-BE49-F238E27FC236}">
                  <a16:creationId xmlns:a16="http://schemas.microsoft.com/office/drawing/2014/main" id="{4FBA1ACC-9389-4D85-B679-D0C030CE611B}"/>
                </a:ext>
              </a:extLst>
            </p:cNvPr>
            <p:cNvSpPr txBox="1"/>
            <p:nvPr/>
          </p:nvSpPr>
          <p:spPr>
            <a:xfrm>
              <a:off x="602213" y="4025303"/>
              <a:ext cx="2141933"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Infrastructure security</a:t>
              </a:r>
            </a:p>
          </p:txBody>
        </p:sp>
        <p:sp>
          <p:nvSpPr>
            <p:cNvPr id="13" name="TextBox 12">
              <a:extLst>
                <a:ext uri="{FF2B5EF4-FFF2-40B4-BE49-F238E27FC236}">
                  <a16:creationId xmlns:a16="http://schemas.microsoft.com/office/drawing/2014/main" id="{7F7EDC4D-37D8-423E-AB7C-736381F02312}"/>
                </a:ext>
              </a:extLst>
            </p:cNvPr>
            <p:cNvSpPr txBox="1"/>
            <p:nvPr/>
          </p:nvSpPr>
          <p:spPr>
            <a:xfrm>
              <a:off x="602213" y="4789068"/>
              <a:ext cx="1588897"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Data protection</a:t>
              </a:r>
            </a:p>
          </p:txBody>
        </p:sp>
        <p:sp>
          <p:nvSpPr>
            <p:cNvPr id="14" name="TextBox 13">
              <a:extLst>
                <a:ext uri="{FF2B5EF4-FFF2-40B4-BE49-F238E27FC236}">
                  <a16:creationId xmlns:a16="http://schemas.microsoft.com/office/drawing/2014/main" id="{F491AE69-37E4-4061-ADB1-F201A51FB53C}"/>
                </a:ext>
              </a:extLst>
            </p:cNvPr>
            <p:cNvSpPr txBox="1"/>
            <p:nvPr/>
          </p:nvSpPr>
          <p:spPr>
            <a:xfrm>
              <a:off x="602213" y="5523362"/>
              <a:ext cx="1763624"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Incident response</a:t>
              </a:r>
            </a:p>
          </p:txBody>
        </p:sp>
      </p:grpSp>
      <p:sp>
        <p:nvSpPr>
          <p:cNvPr id="15" name="TextBox 14">
            <a:extLst>
              <a:ext uri="{FF2B5EF4-FFF2-40B4-BE49-F238E27FC236}">
                <a16:creationId xmlns:a16="http://schemas.microsoft.com/office/drawing/2014/main" id="{42380457-9830-466C-A16C-1B2C2E1317AA}"/>
              </a:ext>
            </a:extLst>
          </p:cNvPr>
          <p:cNvSpPr txBox="1"/>
          <p:nvPr/>
        </p:nvSpPr>
        <p:spPr>
          <a:xfrm>
            <a:off x="679680" y="6151419"/>
            <a:ext cx="3015569" cy="338554"/>
          </a:xfrm>
          <a:prstGeom prst="rect">
            <a:avLst/>
          </a:prstGeom>
          <a:noFill/>
        </p:spPr>
        <p:txBody>
          <a:bodyPr wrap="none" rtlCol="0">
            <a:sp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Security perspective capabilities</a:t>
            </a:r>
          </a:p>
        </p:txBody>
      </p:sp>
      <p:sp>
        <p:nvSpPr>
          <p:cNvPr id="10" name="Speech Bubble: Rectangle with Corners Rounded 9">
            <a:extLst>
              <a:ext uri="{FF2B5EF4-FFF2-40B4-BE49-F238E27FC236}">
                <a16:creationId xmlns:a16="http://schemas.microsoft.com/office/drawing/2014/main" id="{48616E1D-98D3-4BEE-8303-CE751E6D58E6}"/>
              </a:ext>
            </a:extLst>
          </p:cNvPr>
          <p:cNvSpPr/>
          <p:nvPr/>
        </p:nvSpPr>
        <p:spPr>
          <a:xfrm>
            <a:off x="4627418" y="1528177"/>
            <a:ext cx="6968837" cy="906266"/>
          </a:xfrm>
          <a:prstGeom prst="wedgeRoundRectCallout">
            <a:avLst>
              <a:gd name="adj1" fmla="val -10183"/>
              <a:gd name="adj2" fmla="val 151223"/>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solidFill>
                  <a:schemeClr val="tx1"/>
                </a:solidFill>
              </a:rPr>
              <a:t>We must ensure that the organization </a:t>
            </a:r>
            <a:r>
              <a:rPr lang="en-US" sz="2400" b="1" dirty="0">
                <a:solidFill>
                  <a:schemeClr val="accent5"/>
                </a:solidFill>
              </a:rPr>
              <a:t>meets its security objectives</a:t>
            </a:r>
            <a:r>
              <a:rPr lang="en-US" sz="2400" dirty="0">
                <a:solidFill>
                  <a:schemeClr val="tx1"/>
                </a:solidFill>
              </a:rPr>
              <a:t>.</a:t>
            </a:r>
          </a:p>
        </p:txBody>
      </p:sp>
      <p:pic>
        <p:nvPicPr>
          <p:cNvPr id="7" name="Graphic 6">
            <a:extLst>
              <a:ext uri="{FF2B5EF4-FFF2-40B4-BE49-F238E27FC236}">
                <a16:creationId xmlns:a16="http://schemas.microsoft.com/office/drawing/2014/main" id="{0CEE030B-614E-4FC9-A72B-4111812E3AB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7170804" y="3429000"/>
            <a:ext cx="1882064" cy="1828800"/>
          </a:xfrm>
          <a:prstGeom prst="rect">
            <a:avLst/>
          </a:prstGeom>
        </p:spPr>
      </p:pic>
      <p:sp>
        <p:nvSpPr>
          <p:cNvPr id="8" name="TextBox 7">
            <a:extLst>
              <a:ext uri="{FF2B5EF4-FFF2-40B4-BE49-F238E27FC236}">
                <a16:creationId xmlns:a16="http://schemas.microsoft.com/office/drawing/2014/main" id="{C9052E33-3446-402C-8007-D7836A8783FB}"/>
              </a:ext>
            </a:extLst>
          </p:cNvPr>
          <p:cNvSpPr txBox="1"/>
          <p:nvPr/>
        </p:nvSpPr>
        <p:spPr>
          <a:xfrm>
            <a:off x="6466193" y="5257800"/>
            <a:ext cx="3291286" cy="707886"/>
          </a:xfrm>
          <a:prstGeom prst="rect">
            <a:avLst/>
          </a:prstGeom>
          <a:noFill/>
        </p:spPr>
        <p:txBody>
          <a:bodyPr wrap="non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CISO, IT security managers, </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and IT security analysts</a:t>
            </a:r>
          </a:p>
        </p:txBody>
      </p:sp>
      <p:sp>
        <p:nvSpPr>
          <p:cNvPr id="5" name="Footer Placeholder 4">
            <a:extLst>
              <a:ext uri="{FF2B5EF4-FFF2-40B4-BE49-F238E27FC236}">
                <a16:creationId xmlns:a16="http://schemas.microsoft.com/office/drawing/2014/main" id="{3C4918C5-9B58-4FF7-A0E2-B4E539D76AF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42748DBA-6EAC-4122-BD4C-03BBFEB4AF2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38</a:t>
            </a:fld>
            <a:endParaRPr lang="en-US" dirty="0"/>
          </a:p>
        </p:txBody>
      </p:sp>
    </p:spTree>
    <p:custDataLst>
      <p:tags r:id="rId1"/>
    </p:custDataLst>
    <p:extLst>
      <p:ext uri="{BB962C8B-B14F-4D97-AF65-F5344CB8AC3E}">
        <p14:creationId xmlns:p14="http://schemas.microsoft.com/office/powerpoint/2010/main" val="34824804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27D9B4-95F9-4098-8A93-66181B73F2A4}"/>
              </a:ext>
            </a:extLst>
          </p:cNvPr>
          <p:cNvSpPr>
            <a:spLocks noGrp="1"/>
          </p:cNvSpPr>
          <p:nvPr>
            <p:ph type="title"/>
          </p:nvPr>
        </p:nvSpPr>
        <p:spPr/>
        <p:txBody>
          <a:bodyPr/>
          <a:lstStyle/>
          <a:p>
            <a:r>
              <a:rPr lang="en-US" dirty="0"/>
              <a:t>Operations perspective</a:t>
            </a:r>
          </a:p>
        </p:txBody>
      </p:sp>
      <p:grpSp>
        <p:nvGrpSpPr>
          <p:cNvPr id="17" name="Group 16" descr="caf operations perspective and capabilities.">
            <a:extLst>
              <a:ext uri="{FF2B5EF4-FFF2-40B4-BE49-F238E27FC236}">
                <a16:creationId xmlns:a16="http://schemas.microsoft.com/office/drawing/2014/main" id="{063D79A6-5913-4DF2-B77B-D75A9DFA0BD6}"/>
              </a:ext>
            </a:extLst>
          </p:cNvPr>
          <p:cNvGrpSpPr/>
          <p:nvPr/>
        </p:nvGrpSpPr>
        <p:grpSpPr>
          <a:xfrm>
            <a:off x="419100" y="1151021"/>
            <a:ext cx="2922101" cy="5289814"/>
            <a:chOff x="419099" y="993168"/>
            <a:chExt cx="3133935" cy="5673293"/>
          </a:xfrm>
        </p:grpSpPr>
        <p:pic>
          <p:nvPicPr>
            <p:cNvPr id="9" name="Picture 8" descr="caf operations perspective and capabilities.">
              <a:extLst>
                <a:ext uri="{FF2B5EF4-FFF2-40B4-BE49-F238E27FC236}">
                  <a16:creationId xmlns:a16="http://schemas.microsoft.com/office/drawing/2014/main" id="{2849DED5-AE41-45D8-BF15-06F06AA19FA7}"/>
                </a:ext>
              </a:extLst>
            </p:cNvPr>
            <p:cNvPicPr>
              <a:picLocks noChangeAspect="1"/>
            </p:cNvPicPr>
            <p:nvPr/>
          </p:nvPicPr>
          <p:blipFill>
            <a:blip r:embed="rId4"/>
            <a:stretch>
              <a:fillRect/>
            </a:stretch>
          </p:blipFill>
          <p:spPr>
            <a:xfrm>
              <a:off x="419099" y="993168"/>
              <a:ext cx="3133935" cy="5673293"/>
            </a:xfrm>
            <a:prstGeom prst="rect">
              <a:avLst/>
            </a:prstGeom>
          </p:spPr>
        </p:pic>
        <p:sp>
          <p:nvSpPr>
            <p:cNvPr id="2" name="TextBox 1">
              <a:extLst>
                <a:ext uri="{FF2B5EF4-FFF2-40B4-BE49-F238E27FC236}">
                  <a16:creationId xmlns:a16="http://schemas.microsoft.com/office/drawing/2014/main" id="{0699F0A7-967A-46F5-A39B-1CA67AA1BD02}"/>
                </a:ext>
              </a:extLst>
            </p:cNvPr>
            <p:cNvSpPr txBox="1"/>
            <p:nvPr/>
          </p:nvSpPr>
          <p:spPr>
            <a:xfrm>
              <a:off x="607538" y="2118982"/>
              <a:ext cx="1871025"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Service monitoring</a:t>
              </a:r>
            </a:p>
          </p:txBody>
        </p:sp>
        <p:sp>
          <p:nvSpPr>
            <p:cNvPr id="11" name="TextBox 10">
              <a:extLst>
                <a:ext uri="{FF2B5EF4-FFF2-40B4-BE49-F238E27FC236}">
                  <a16:creationId xmlns:a16="http://schemas.microsoft.com/office/drawing/2014/main" id="{0D71DBEB-E6D6-4909-93F8-7B491072E638}"/>
                </a:ext>
              </a:extLst>
            </p:cNvPr>
            <p:cNvSpPr txBox="1"/>
            <p:nvPr/>
          </p:nvSpPr>
          <p:spPr>
            <a:xfrm>
              <a:off x="607538" y="2639518"/>
              <a:ext cx="2424431" cy="594159"/>
            </a:xfrm>
            <a:prstGeom prst="rect">
              <a:avLst/>
            </a:prstGeom>
            <a:solidFill>
              <a:schemeClr val="bg1"/>
            </a:solidFill>
          </p:spPr>
          <p:txBody>
            <a:bodyPr wrap="none" rtlCol="0">
              <a:spAutoFit/>
            </a:bodyPr>
            <a:lstStyle/>
            <a:p>
              <a:r>
                <a:rPr lang="en-US" sz="1500" dirty="0">
                  <a:latin typeface="Amazon Ember Light" panose="020B0403020204020204" pitchFamily="34" charset="0"/>
                  <a:ea typeface="Amazon Ember Light" panose="020B0403020204020204" pitchFamily="34" charset="0"/>
                  <a:cs typeface="Amazon Ember Light" panose="020B0403020204020204" pitchFamily="34" charset="0"/>
                </a:rPr>
                <a:t>Application performance</a:t>
              </a:r>
              <a:br>
                <a:rPr lang="en-US" sz="15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500" dirty="0">
                  <a:latin typeface="Amazon Ember Light" panose="020B0403020204020204" pitchFamily="34" charset="0"/>
                  <a:ea typeface="Amazon Ember Light" panose="020B0403020204020204" pitchFamily="34" charset="0"/>
                  <a:cs typeface="Amazon Ember Light" panose="020B0403020204020204" pitchFamily="34" charset="0"/>
                </a:rPr>
                <a:t>monitoring</a:t>
              </a:r>
            </a:p>
          </p:txBody>
        </p:sp>
        <p:sp>
          <p:nvSpPr>
            <p:cNvPr id="12" name="TextBox 11">
              <a:extLst>
                <a:ext uri="{FF2B5EF4-FFF2-40B4-BE49-F238E27FC236}">
                  <a16:creationId xmlns:a16="http://schemas.microsoft.com/office/drawing/2014/main" id="{7DBF894E-3C2E-45F8-A015-59B2CBFF0D35}"/>
                </a:ext>
              </a:extLst>
            </p:cNvPr>
            <p:cNvSpPr txBox="1"/>
            <p:nvPr/>
          </p:nvSpPr>
          <p:spPr>
            <a:xfrm>
              <a:off x="607538" y="3326974"/>
              <a:ext cx="1898277" cy="584775"/>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Resource inventory</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management</a:t>
              </a:r>
            </a:p>
          </p:txBody>
        </p:sp>
        <p:sp>
          <p:nvSpPr>
            <p:cNvPr id="13" name="TextBox 12">
              <a:extLst>
                <a:ext uri="{FF2B5EF4-FFF2-40B4-BE49-F238E27FC236}">
                  <a16:creationId xmlns:a16="http://schemas.microsoft.com/office/drawing/2014/main" id="{3C523FB0-BB9E-4167-9E49-D389363D93FB}"/>
                </a:ext>
              </a:extLst>
            </p:cNvPr>
            <p:cNvSpPr txBox="1"/>
            <p:nvPr/>
          </p:nvSpPr>
          <p:spPr>
            <a:xfrm>
              <a:off x="607538" y="3965395"/>
              <a:ext cx="2372855" cy="627168"/>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Release management/</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change management</a:t>
              </a:r>
            </a:p>
          </p:txBody>
        </p:sp>
        <p:sp>
          <p:nvSpPr>
            <p:cNvPr id="14" name="TextBox 13">
              <a:extLst>
                <a:ext uri="{FF2B5EF4-FFF2-40B4-BE49-F238E27FC236}">
                  <a16:creationId xmlns:a16="http://schemas.microsoft.com/office/drawing/2014/main" id="{266A7AB4-13C7-4F7F-86E0-E97A3B4D1279}"/>
                </a:ext>
              </a:extLst>
            </p:cNvPr>
            <p:cNvSpPr txBox="1"/>
            <p:nvPr/>
          </p:nvSpPr>
          <p:spPr>
            <a:xfrm>
              <a:off x="607538" y="4751225"/>
              <a:ext cx="2291012"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Reporting and analytics</a:t>
              </a:r>
            </a:p>
          </p:txBody>
        </p:sp>
        <p:sp>
          <p:nvSpPr>
            <p:cNvPr id="15" name="TextBox 14">
              <a:extLst>
                <a:ext uri="{FF2B5EF4-FFF2-40B4-BE49-F238E27FC236}">
                  <a16:creationId xmlns:a16="http://schemas.microsoft.com/office/drawing/2014/main" id="{E87E12FC-03FC-4079-BF2F-E43936FA286C}"/>
                </a:ext>
              </a:extLst>
            </p:cNvPr>
            <p:cNvSpPr txBox="1"/>
            <p:nvPr/>
          </p:nvSpPr>
          <p:spPr>
            <a:xfrm>
              <a:off x="607538" y="5309972"/>
              <a:ext cx="1984839" cy="584775"/>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Business continuity/</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Disaster recovery</a:t>
              </a:r>
            </a:p>
          </p:txBody>
        </p:sp>
        <p:sp>
          <p:nvSpPr>
            <p:cNvPr id="16" name="TextBox 15">
              <a:extLst>
                <a:ext uri="{FF2B5EF4-FFF2-40B4-BE49-F238E27FC236}">
                  <a16:creationId xmlns:a16="http://schemas.microsoft.com/office/drawing/2014/main" id="{F87FDDE8-FFA9-4431-9380-F0FA82AB0B5E}"/>
                </a:ext>
              </a:extLst>
            </p:cNvPr>
            <p:cNvSpPr txBox="1"/>
            <p:nvPr/>
          </p:nvSpPr>
          <p:spPr>
            <a:xfrm>
              <a:off x="607538" y="6086443"/>
              <a:ext cx="1723549"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IT service catalog</a:t>
              </a:r>
            </a:p>
          </p:txBody>
        </p:sp>
      </p:grpSp>
      <p:sp>
        <p:nvSpPr>
          <p:cNvPr id="18" name="TextBox 17">
            <a:extLst>
              <a:ext uri="{FF2B5EF4-FFF2-40B4-BE49-F238E27FC236}">
                <a16:creationId xmlns:a16="http://schemas.microsoft.com/office/drawing/2014/main" id="{B5AAF9BD-831E-4C96-BABB-FF09F3F3B00A}"/>
              </a:ext>
            </a:extLst>
          </p:cNvPr>
          <p:cNvSpPr txBox="1"/>
          <p:nvPr/>
        </p:nvSpPr>
        <p:spPr>
          <a:xfrm>
            <a:off x="300350" y="6365205"/>
            <a:ext cx="3296095" cy="338554"/>
          </a:xfrm>
          <a:prstGeom prst="rect">
            <a:avLst/>
          </a:prstGeom>
          <a:solidFill>
            <a:schemeClr val="bg1"/>
          </a:solidFill>
        </p:spPr>
        <p:txBody>
          <a:bodyPr wrap="none" rtlCol="0">
            <a:sp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Operations perspective capabilities</a:t>
            </a:r>
          </a:p>
        </p:txBody>
      </p:sp>
      <p:sp>
        <p:nvSpPr>
          <p:cNvPr id="10" name="Speech Bubble: Rectangle with Corners Rounded 9">
            <a:extLst>
              <a:ext uri="{FF2B5EF4-FFF2-40B4-BE49-F238E27FC236}">
                <a16:creationId xmlns:a16="http://schemas.microsoft.com/office/drawing/2014/main" id="{48616E1D-98D3-4BEE-8303-CE751E6D58E6}"/>
              </a:ext>
            </a:extLst>
          </p:cNvPr>
          <p:cNvSpPr/>
          <p:nvPr/>
        </p:nvSpPr>
        <p:spPr>
          <a:xfrm>
            <a:off x="4627418" y="1528176"/>
            <a:ext cx="6968837" cy="1654412"/>
          </a:xfrm>
          <a:prstGeom prst="wedgeRoundRectCallout">
            <a:avLst>
              <a:gd name="adj1" fmla="val -11205"/>
              <a:gd name="adj2" fmla="val 6884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solidFill>
                  <a:schemeClr val="tx1"/>
                </a:solidFill>
              </a:rPr>
              <a:t>We align with and support the operations of the business, and </a:t>
            </a:r>
            <a:r>
              <a:rPr lang="en-US" sz="2400" b="1" dirty="0">
                <a:solidFill>
                  <a:schemeClr val="accent5"/>
                </a:solidFill>
              </a:rPr>
              <a:t>define how day-to-day, quarter-to-quarter, and year-to-year business will be conducted</a:t>
            </a:r>
            <a:r>
              <a:rPr lang="en-US" sz="2400" dirty="0">
                <a:solidFill>
                  <a:schemeClr val="tx1"/>
                </a:solidFill>
              </a:rPr>
              <a:t>.</a:t>
            </a:r>
          </a:p>
        </p:txBody>
      </p:sp>
      <p:pic>
        <p:nvPicPr>
          <p:cNvPr id="7" name="Graphic 6">
            <a:extLst>
              <a:ext uri="{FF2B5EF4-FFF2-40B4-BE49-F238E27FC236}">
                <a16:creationId xmlns:a16="http://schemas.microsoft.com/office/drawing/2014/main" id="{0CEE030B-614E-4FC9-A72B-4111812E3AB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7170804" y="3429000"/>
            <a:ext cx="1882064" cy="1828800"/>
          </a:xfrm>
          <a:prstGeom prst="rect">
            <a:avLst/>
          </a:prstGeom>
        </p:spPr>
      </p:pic>
      <p:sp>
        <p:nvSpPr>
          <p:cNvPr id="8" name="TextBox 7">
            <a:extLst>
              <a:ext uri="{FF2B5EF4-FFF2-40B4-BE49-F238E27FC236}">
                <a16:creationId xmlns:a16="http://schemas.microsoft.com/office/drawing/2014/main" id="{C9052E33-3446-402C-8007-D7836A8783FB}"/>
              </a:ext>
            </a:extLst>
          </p:cNvPr>
          <p:cNvSpPr txBox="1"/>
          <p:nvPr/>
        </p:nvSpPr>
        <p:spPr>
          <a:xfrm>
            <a:off x="6422912" y="5261152"/>
            <a:ext cx="3377848" cy="707886"/>
          </a:xfrm>
          <a:prstGeom prst="rect">
            <a:avLst/>
          </a:prstGeom>
          <a:noFill/>
        </p:spPr>
        <p:txBody>
          <a:bodyPr wrap="non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IT operations managers and </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IT support managers</a:t>
            </a:r>
          </a:p>
        </p:txBody>
      </p:sp>
      <p:sp>
        <p:nvSpPr>
          <p:cNvPr id="5" name="Footer Placeholder 4">
            <a:extLst>
              <a:ext uri="{FF2B5EF4-FFF2-40B4-BE49-F238E27FC236}">
                <a16:creationId xmlns:a16="http://schemas.microsoft.com/office/drawing/2014/main" id="{3C4918C5-9B58-4FF7-A0E2-B4E539D76AF5}"/>
              </a:ext>
              <a:ext uri="{C183D7F6-B498-43B3-948B-1728B52AA6E4}">
                <adec:decorative xmlns:adec="http://schemas.microsoft.com/office/drawing/2017/decorative" val="1"/>
              </a:ext>
            </a:extLst>
          </p:cNvPr>
          <p:cNvSpPr>
            <a:spLocks noGrp="1"/>
          </p:cNvSpPr>
          <p:nvPr>
            <p:ph type="ftr" sz="quarter" idx="3"/>
          </p:nvPr>
        </p:nvSpPr>
        <p:spPr>
          <a:xfrm>
            <a:off x="419100" y="6558232"/>
            <a:ext cx="3735457" cy="365125"/>
          </a:xfrm>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42748DBA-6EAC-4122-BD4C-03BBFEB4AF2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39</a:t>
            </a:fld>
            <a:endParaRPr lang="en-US" dirty="0"/>
          </a:p>
        </p:txBody>
      </p:sp>
    </p:spTree>
    <p:custDataLst>
      <p:tags r:id="rId1"/>
    </p:custDataLst>
    <p:extLst>
      <p:ext uri="{BB962C8B-B14F-4D97-AF65-F5344CB8AC3E}">
        <p14:creationId xmlns:p14="http://schemas.microsoft.com/office/powerpoint/2010/main" val="1366274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92454D8-B6CD-4E56-9489-FF31C8F0A260}"/>
              </a:ext>
            </a:extLst>
          </p:cNvPr>
          <p:cNvSpPr>
            <a:spLocks noGrp="1"/>
          </p:cNvSpPr>
          <p:nvPr>
            <p:ph type="body" sz="quarter" idx="10"/>
          </p:nvPr>
        </p:nvSpPr>
        <p:spPr/>
        <p:txBody>
          <a:bodyPr/>
          <a:lstStyle/>
          <a:p>
            <a:r>
              <a:rPr lang="en-US" dirty="0"/>
              <a:t>Module 1: Cloud Concepts Overview</a:t>
            </a:r>
          </a:p>
        </p:txBody>
      </p:sp>
      <p:sp>
        <p:nvSpPr>
          <p:cNvPr id="2" name="Title 1">
            <a:extLst>
              <a:ext uri="{FF2B5EF4-FFF2-40B4-BE49-F238E27FC236}">
                <a16:creationId xmlns:a16="http://schemas.microsoft.com/office/drawing/2014/main" id="{A15F6A59-888B-457D-A769-F3F707AF64FF}"/>
              </a:ext>
            </a:extLst>
          </p:cNvPr>
          <p:cNvSpPr>
            <a:spLocks noGrp="1"/>
          </p:cNvSpPr>
          <p:nvPr>
            <p:ph type="title"/>
          </p:nvPr>
        </p:nvSpPr>
        <p:spPr/>
        <p:txBody>
          <a:bodyPr/>
          <a:lstStyle/>
          <a:p>
            <a:r>
              <a:rPr lang="en-US" sz="4000" dirty="0"/>
              <a:t>Section 1: Introduction to cloud computing</a:t>
            </a:r>
          </a:p>
        </p:txBody>
      </p:sp>
      <p:sp>
        <p:nvSpPr>
          <p:cNvPr id="4" name="Footer Placeholder 3">
            <a:extLst>
              <a:ext uri="{FF2B5EF4-FFF2-40B4-BE49-F238E27FC236}">
                <a16:creationId xmlns:a16="http://schemas.microsoft.com/office/drawing/2014/main" id="{6ECF9C18-968D-4727-B67F-B900D136A0B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42205010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t>Section 4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sz="2400" dirty="0"/>
              <a:t>Cloud adoption is not instantaneous for most organizations and requires a thoughtful, deliberate strategy and alignment across the whole organization.</a:t>
            </a:r>
          </a:p>
          <a:p>
            <a:r>
              <a:rPr lang="en-US" sz="2400" dirty="0"/>
              <a:t>The AWS CAF was created to help organizations develop efficient and effective plans for their cloud adoption journey.</a:t>
            </a:r>
          </a:p>
          <a:p>
            <a:r>
              <a:rPr lang="en-US" sz="2400" dirty="0"/>
              <a:t>The AWS CAF organizes guidance into six areas of focus, called perspectives.</a:t>
            </a:r>
          </a:p>
          <a:p>
            <a:r>
              <a:rPr lang="en-US" sz="2400" dirty="0"/>
              <a:t>Perspectives consist of sets of business or technology capabilities that are the responsibility of key stakeholders.</a:t>
            </a:r>
          </a:p>
          <a:p>
            <a:endParaRPr lang="en-US" sz="2400" dirty="0"/>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40</a:t>
            </a:fld>
            <a:endParaRPr lang="en-US" dirty="0"/>
          </a:p>
        </p:txBody>
      </p:sp>
      <p:sp>
        <p:nvSpPr>
          <p:cNvPr id="2" name="Footer Placeholder 1">
            <a:extLst>
              <a:ext uri="{FF2B5EF4-FFF2-40B4-BE49-F238E27FC236}">
                <a16:creationId xmlns:a16="http://schemas.microsoft.com/office/drawing/2014/main" id="{161F0458-3057-6C4E-AA8A-F09A50D08BCB}"/>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207654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3440BC3-762D-4310-82DF-4E1F23D9E6A4}"/>
              </a:ext>
            </a:extLst>
          </p:cNvPr>
          <p:cNvSpPr>
            <a:spLocks noGrp="1"/>
          </p:cNvSpPr>
          <p:nvPr>
            <p:ph type="body" sz="quarter" idx="10"/>
          </p:nvPr>
        </p:nvSpPr>
        <p:spPr/>
        <p:txBody>
          <a:bodyPr/>
          <a:lstStyle/>
          <a:p>
            <a:r>
              <a:rPr lang="en-US" dirty="0"/>
              <a:t>Module 1: Cloud Concepts Overview</a:t>
            </a:r>
          </a:p>
          <a:p>
            <a:endParaRPr lang="en-US" dirty="0"/>
          </a:p>
        </p:txBody>
      </p:sp>
      <p:sp>
        <p:nvSpPr>
          <p:cNvPr id="6" name="Title 5">
            <a:extLst>
              <a:ext uri="{FF2B5EF4-FFF2-40B4-BE49-F238E27FC236}">
                <a16:creationId xmlns:a16="http://schemas.microsoft.com/office/drawing/2014/main" id="{BFC5ECD2-AFF4-4A2B-9E54-AC9D736C4BC9}"/>
              </a:ext>
            </a:extLst>
          </p:cNvPr>
          <p:cNvSpPr>
            <a:spLocks noGrp="1"/>
          </p:cNvSpPr>
          <p:nvPr>
            <p:ph type="title"/>
          </p:nvPr>
        </p:nvSpPr>
        <p:spPr/>
        <p:txBody>
          <a:bodyPr/>
          <a:lstStyle/>
          <a:p>
            <a:r>
              <a:rPr lang="en-US" sz="4000" dirty="0"/>
              <a:t>Module wrap-up</a:t>
            </a:r>
          </a:p>
        </p:txBody>
      </p:sp>
      <p:sp>
        <p:nvSpPr>
          <p:cNvPr id="5" name="Footer Placeholder 4">
            <a:extLst>
              <a:ext uri="{FF2B5EF4-FFF2-40B4-BE49-F238E27FC236}">
                <a16:creationId xmlns:a16="http://schemas.microsoft.com/office/drawing/2014/main" id="{1F7293B6-4B54-4C93-B707-383F2123411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2019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31912275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Module summary                                                     </a:t>
            </a:r>
          </a:p>
        </p:txBody>
      </p:sp>
      <p:sp>
        <p:nvSpPr>
          <p:cNvPr id="10" name="Content Placeholder 9">
            <a:extLst>
              <a:ext uri="{FF2B5EF4-FFF2-40B4-BE49-F238E27FC236}">
                <a16:creationId xmlns:a16="http://schemas.microsoft.com/office/drawing/2014/main" id="{55E2B68A-D658-420D-B21A-5DDC8B6BB02F}"/>
              </a:ext>
            </a:extLst>
          </p:cNvPr>
          <p:cNvSpPr>
            <a:spLocks noGrp="1"/>
          </p:cNvSpPr>
          <p:nvPr>
            <p:ph idx="1"/>
          </p:nvPr>
        </p:nvSpPr>
        <p:spPr/>
        <p:txBody>
          <a:bodyPr/>
          <a:lstStyle/>
          <a:p>
            <a:pPr marL="0" indent="0">
              <a:buNone/>
            </a:pPr>
            <a:r>
              <a:rPr lang="en-US" dirty="0"/>
              <a:t>In summary, in this module you learned how to:</a:t>
            </a:r>
          </a:p>
          <a:p>
            <a:r>
              <a:rPr lang="en-US" dirty="0"/>
              <a:t>Define different types of cloud computing models</a:t>
            </a:r>
          </a:p>
          <a:p>
            <a:r>
              <a:rPr lang="en-US" dirty="0"/>
              <a:t>Describe six advantages of cloud computing</a:t>
            </a:r>
            <a:endParaRPr lang="en-US" strike="sngStrike" dirty="0"/>
          </a:p>
          <a:p>
            <a:r>
              <a:rPr lang="en-US" dirty="0"/>
              <a:t>Recognize the main AWS service categories and core services</a:t>
            </a:r>
            <a:endParaRPr lang="en-US" strike="sngStrike" dirty="0"/>
          </a:p>
          <a:p>
            <a:r>
              <a:rPr lang="en-US" dirty="0"/>
              <a:t>Review the AWS Cloud Adoption Framework</a:t>
            </a:r>
            <a:endParaRPr lang="en-US" strike="sngStrike" dirty="0"/>
          </a:p>
          <a:p>
            <a:endParaRPr lang="en-US" dirty="0"/>
          </a:p>
          <a:p>
            <a:pPr marL="0" indent="0">
              <a:buNone/>
            </a:pPr>
            <a:br>
              <a:rPr lang="en-US" dirty="0"/>
            </a:br>
            <a:endParaRPr lang="en-US" dirty="0"/>
          </a:p>
          <a:p>
            <a:endParaRPr lang="en-US" dirty="0"/>
          </a:p>
          <a:p>
            <a:pPr marL="0" indent="0">
              <a:buNone/>
            </a:pPr>
            <a:endParaRPr lang="en-US" dirty="0"/>
          </a:p>
        </p:txBody>
      </p:sp>
      <p:sp>
        <p:nvSpPr>
          <p:cNvPr id="3" name="Footer Placeholder 2">
            <a:extLst>
              <a:ext uri="{FF2B5EF4-FFF2-40B4-BE49-F238E27FC236}">
                <a16:creationId xmlns:a16="http://schemas.microsoft.com/office/drawing/2014/main" id="{FA518580-F9F5-1640-BE3B-41B7CE04AEED}"/>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EBECEECC-6889-3C4B-ADDE-289EB9D9F6A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42</a:t>
            </a:fld>
            <a:endParaRPr lang="en-US" dirty="0"/>
          </a:p>
        </p:txBody>
      </p:sp>
    </p:spTree>
    <p:custDataLst>
      <p:tags r:id="rId1"/>
    </p:custDataLst>
    <p:extLst>
      <p:ext uri="{BB962C8B-B14F-4D97-AF65-F5344CB8AC3E}">
        <p14:creationId xmlns:p14="http://schemas.microsoft.com/office/powerpoint/2010/main" val="35869684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p:txBody>
          <a:bodyPr/>
          <a:lstStyle/>
          <a:p>
            <a:r>
              <a:rPr lang="en-US" sz="4000" dirty="0">
                <a:latin typeface="+mj-lt"/>
              </a:rPr>
              <a:t>Complete the knowledge check</a:t>
            </a:r>
          </a:p>
        </p:txBody>
      </p:sp>
      <p:pic>
        <p:nvPicPr>
          <p:cNvPr id="6" name="Picture 5">
            <a:extLst>
              <a:ext uri="{FF2B5EF4-FFF2-40B4-BE49-F238E27FC236}">
                <a16:creationId xmlns:a16="http://schemas.microsoft.com/office/drawing/2014/main" id="{6AA59BB7-F837-804D-AFBB-23A2CCBCA2A3}"/>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
        <p:nvSpPr>
          <p:cNvPr id="2" name="Footer Placeholder 1">
            <a:extLst>
              <a:ext uri="{FF2B5EF4-FFF2-40B4-BE49-F238E27FC236}">
                <a16:creationId xmlns:a16="http://schemas.microsoft.com/office/drawing/2014/main" id="{A1E06863-06C9-A243-9422-4B55DC60D9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43</a:t>
            </a:fld>
            <a:endParaRPr lang="en-US" dirty="0"/>
          </a:p>
        </p:txBody>
      </p:sp>
    </p:spTree>
    <p:custDataLst>
      <p:tags r:id="rId1"/>
    </p:custDataLst>
    <p:extLst>
      <p:ext uri="{BB962C8B-B14F-4D97-AF65-F5344CB8AC3E}">
        <p14:creationId xmlns:p14="http://schemas.microsoft.com/office/powerpoint/2010/main" val="1725495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C3CE73EB-211E-124D-80C7-B13C8898C13B}"/>
              </a:ext>
            </a:extLst>
          </p:cNvPr>
          <p:cNvSpPr>
            <a:spLocks noGrp="1"/>
          </p:cNvSpPr>
          <p:nvPr>
            <p:ph type="title"/>
          </p:nvPr>
        </p:nvSpPr>
        <p:spPr/>
        <p:txBody>
          <a:bodyPr/>
          <a:lstStyle/>
          <a:p>
            <a:r>
              <a:rPr lang="en-US" dirty="0"/>
              <a:t>Sample exam question</a:t>
            </a:r>
          </a:p>
        </p:txBody>
      </p:sp>
      <p:sp>
        <p:nvSpPr>
          <p:cNvPr id="4" name="Text Placeholder 3"/>
          <p:cNvSpPr>
            <a:spLocks noGrp="1"/>
          </p:cNvSpPr>
          <p:nvPr>
            <p:ph idx="1"/>
          </p:nvPr>
        </p:nvSpPr>
        <p:spPr/>
        <p:txBody>
          <a:bodyPr/>
          <a:lstStyle/>
          <a:p>
            <a:pPr marL="0" indent="0">
              <a:buNone/>
            </a:pPr>
            <a:r>
              <a:rPr lang="en-US" sz="2400" dirty="0"/>
              <a:t>Why is AWS more economical than traditional data centers for applications with varying compute workloads?</a:t>
            </a:r>
          </a:p>
          <a:p>
            <a:pPr marL="0" lvl="0" indent="0">
              <a:buNone/>
            </a:pPr>
            <a:endParaRPr lang="en-US" sz="2400" dirty="0"/>
          </a:p>
          <a:p>
            <a:pPr marL="457200" lvl="0" indent="-457200">
              <a:buFont typeface="+mj-lt"/>
              <a:buAutoNum type="alphaUcPeriod"/>
            </a:pPr>
            <a:r>
              <a:rPr lang="en-US" sz="2400" dirty="0"/>
              <a:t>Amazon Elastic Compute Cloud (Amazon EC2) costs are billed on a monthly basis.</a:t>
            </a:r>
          </a:p>
          <a:p>
            <a:pPr marL="457200" lvl="0" indent="-457200">
              <a:buFont typeface="+mj-lt"/>
              <a:buAutoNum type="alphaUcPeriod"/>
            </a:pPr>
            <a:r>
              <a:rPr lang="en-US" sz="2400" dirty="0"/>
              <a:t>Customers retain full administrative access to their Amazon EC2 instances.</a:t>
            </a:r>
          </a:p>
          <a:p>
            <a:pPr marL="457200" lvl="0" indent="-457200">
              <a:buFont typeface="+mj-lt"/>
              <a:buAutoNum type="alphaUcPeriod"/>
            </a:pPr>
            <a:r>
              <a:rPr lang="en-US" sz="2400" dirty="0"/>
              <a:t>Amazon EC2 instances can be launched on-demand when needed.</a:t>
            </a:r>
          </a:p>
          <a:p>
            <a:pPr marL="457200" lvl="0" indent="-457200">
              <a:buFont typeface="+mj-lt"/>
              <a:buAutoNum type="alphaUcPeriod"/>
            </a:pPr>
            <a:r>
              <a:rPr lang="en-US" sz="2400" dirty="0"/>
              <a:t>Customers can permanently run enough instances to handle peak workloads.</a:t>
            </a:r>
          </a:p>
        </p:txBody>
      </p:sp>
      <p:sp>
        <p:nvSpPr>
          <p:cNvPr id="22" name="Rectangle 21" descr="box around AWS more economical than traditional data centers.">
            <a:extLst>
              <a:ext uri="{FF2B5EF4-FFF2-40B4-BE49-F238E27FC236}">
                <a16:creationId xmlns:a16="http://schemas.microsoft.com/office/drawing/2014/main" id="{1C03C7B4-56D2-574C-84EC-E802BAD51BD6}"/>
              </a:ext>
            </a:extLst>
          </p:cNvPr>
          <p:cNvSpPr/>
          <p:nvPr/>
        </p:nvSpPr>
        <p:spPr>
          <a:xfrm>
            <a:off x="1402830" y="1528175"/>
            <a:ext cx="7040880" cy="36576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descr="box around varying.">
            <a:extLst>
              <a:ext uri="{FF2B5EF4-FFF2-40B4-BE49-F238E27FC236}">
                <a16:creationId xmlns:a16="http://schemas.microsoft.com/office/drawing/2014/main" id="{6E0CBF61-7E56-8546-AB58-C94D4F2FF6BF}"/>
              </a:ext>
            </a:extLst>
          </p:cNvPr>
          <p:cNvSpPr/>
          <p:nvPr/>
        </p:nvSpPr>
        <p:spPr>
          <a:xfrm>
            <a:off x="464884" y="1915498"/>
            <a:ext cx="1005840" cy="36576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descr="box around response C: Amazon EC2 instances can be launched on-demand when needed.">
            <a:extLst>
              <a:ext uri="{FF2B5EF4-FFF2-40B4-BE49-F238E27FC236}">
                <a16:creationId xmlns:a16="http://schemas.microsoft.com/office/drawing/2014/main" id="{223D788C-6C14-CA49-9866-1E43C04FE474}"/>
              </a:ext>
            </a:extLst>
          </p:cNvPr>
          <p:cNvSpPr/>
          <p:nvPr/>
        </p:nvSpPr>
        <p:spPr>
          <a:xfrm>
            <a:off x="434904" y="4030603"/>
            <a:ext cx="9509760" cy="36576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ooter Placeholder 2">
            <a:extLst>
              <a:ext uri="{C183D7F6-B498-43B3-948B-1728B52AA6E4}">
                <adec:decorative xmlns:adec="http://schemas.microsoft.com/office/drawing/2017/decorative" val="1"/>
              </a:ext>
            </a:extLst>
          </p:cNvPr>
          <p:cNvSpPr>
            <a:spLocks noGrp="1"/>
          </p:cNvSpPr>
          <p:nvPr>
            <p:ph type="ftr" sz="quarter" idx="3"/>
          </p:nvPr>
        </p:nvSpPr>
        <p:spPr>
          <a:xfrm>
            <a:off x="419100" y="6356350"/>
            <a:ext cx="3970020" cy="365125"/>
          </a:xfrm>
        </p:spPr>
        <p:txBody>
          <a:bodyPr/>
          <a:lstStyle>
            <a:lvl1pPr>
              <a:defRPr>
                <a:latin typeface="Amazon Ember" panose="02000000000000000000" pitchFamily="2" charset="0"/>
                <a:ea typeface="Amazon Ember" panose="02000000000000000000" pitchFamily="2" charset="0"/>
              </a:defRPr>
            </a:lvl1pPr>
          </a:lstStyle>
          <a:p>
            <a:r>
              <a:rPr lang="en-US" dirty="0"/>
              <a:t>© 2019 Amazon Web Services, Inc. or its Affiliates. All rights reserved.</a:t>
            </a:r>
          </a:p>
        </p:txBody>
      </p:sp>
      <p:sp>
        <p:nvSpPr>
          <p:cNvPr id="2" name="Slide Number Placeholder 1">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44</a:t>
            </a:fld>
            <a:endParaRPr lang="en-US" dirty="0"/>
          </a:p>
        </p:txBody>
      </p:sp>
    </p:spTree>
    <p:custDataLst>
      <p:tags r:id="rId1"/>
    </p:custDataLst>
    <p:extLst>
      <p:ext uri="{BB962C8B-B14F-4D97-AF65-F5344CB8AC3E}">
        <p14:creationId xmlns:p14="http://schemas.microsoft.com/office/powerpoint/2010/main" val="307263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25F029-436D-EA42-9997-2BBAA9D7829C}"/>
              </a:ext>
            </a:extLst>
          </p:cNvPr>
          <p:cNvSpPr>
            <a:spLocks noGrp="1"/>
          </p:cNvSpPr>
          <p:nvPr>
            <p:ph type="title"/>
          </p:nvPr>
        </p:nvSpPr>
        <p:spPr/>
        <p:txBody>
          <a:bodyPr/>
          <a:lstStyle/>
          <a:p>
            <a:r>
              <a:rPr lang="en-US" dirty="0"/>
              <a:t>Additional resources</a:t>
            </a:r>
          </a:p>
        </p:txBody>
      </p:sp>
      <p:sp>
        <p:nvSpPr>
          <p:cNvPr id="6" name="Content Placeholder 5">
            <a:extLst>
              <a:ext uri="{FF2B5EF4-FFF2-40B4-BE49-F238E27FC236}">
                <a16:creationId xmlns:a16="http://schemas.microsoft.com/office/drawing/2014/main" id="{2AA3B981-BB0A-8E4E-A921-BE92B16069F5}"/>
              </a:ext>
            </a:extLst>
          </p:cNvPr>
          <p:cNvSpPr>
            <a:spLocks noGrp="1"/>
          </p:cNvSpPr>
          <p:nvPr>
            <p:ph idx="1"/>
          </p:nvPr>
        </p:nvSpPr>
        <p:spPr/>
        <p:txBody>
          <a:bodyPr/>
          <a:lstStyle/>
          <a:p>
            <a:r>
              <a:rPr lang="en-US" dirty="0">
                <a:hlinkClick r:id="rId4"/>
              </a:rPr>
              <a:t>What is AWS?</a:t>
            </a:r>
            <a:r>
              <a:rPr lang="en-US" dirty="0"/>
              <a:t> YouTube video</a:t>
            </a:r>
          </a:p>
          <a:p>
            <a:r>
              <a:rPr lang="en-US" dirty="0">
                <a:hlinkClick r:id="rId5"/>
              </a:rPr>
              <a:t>Cloud computing with AWS</a:t>
            </a:r>
            <a:r>
              <a:rPr lang="en-US" dirty="0"/>
              <a:t> website</a:t>
            </a:r>
          </a:p>
          <a:p>
            <a:r>
              <a:rPr lang="en-US" dirty="0">
                <a:hlinkClick r:id="rId6"/>
              </a:rPr>
              <a:t>Overview of Amazon Web Services</a:t>
            </a:r>
            <a:r>
              <a:rPr lang="en-US" dirty="0"/>
              <a:t> whitepaper</a:t>
            </a:r>
          </a:p>
          <a:p>
            <a:r>
              <a:rPr lang="en-US" dirty="0">
                <a:hlinkClick r:id="rId7"/>
              </a:rPr>
              <a:t>An Overview of the AWS Cloud Adoption Framework</a:t>
            </a:r>
            <a:r>
              <a:rPr lang="en-US" dirty="0"/>
              <a:t> whitepaper</a:t>
            </a:r>
          </a:p>
          <a:p>
            <a:r>
              <a:rPr lang="en-US" dirty="0">
                <a:hlinkClick r:id="rId8"/>
              </a:rPr>
              <a:t>6 Strategies for Migrating Applications to the Cloud</a:t>
            </a:r>
            <a:r>
              <a:rPr lang="en-US" dirty="0"/>
              <a:t> AWS Cloud Enterprise Strategy blog post</a:t>
            </a:r>
          </a:p>
          <a:p>
            <a:endParaRPr lang="en-US" dirty="0"/>
          </a:p>
        </p:txBody>
      </p:sp>
      <p:sp>
        <p:nvSpPr>
          <p:cNvPr id="3" name="Footer Placeholder 2">
            <a:extLst>
              <a:ext uri="{FF2B5EF4-FFF2-40B4-BE49-F238E27FC236}">
                <a16:creationId xmlns:a16="http://schemas.microsoft.com/office/drawing/2014/main" id="{FC27F1A9-CE38-3B4E-B176-FB3355BEE520}"/>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2" name="Slide Number Placeholder 1">
            <a:extLst>
              <a:ext uri="{FF2B5EF4-FFF2-40B4-BE49-F238E27FC236}">
                <a16:creationId xmlns:a16="http://schemas.microsoft.com/office/drawing/2014/main" id="{95C6BA22-6D80-6F4D-8779-5BA67DACE48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45</a:t>
            </a:fld>
            <a:endParaRPr lang="en-US" dirty="0"/>
          </a:p>
        </p:txBody>
      </p:sp>
    </p:spTree>
    <p:custDataLst>
      <p:tags r:id="rId1"/>
    </p:custDataLst>
    <p:extLst>
      <p:ext uri="{BB962C8B-B14F-4D97-AF65-F5344CB8AC3E}">
        <p14:creationId xmlns:p14="http://schemas.microsoft.com/office/powerpoint/2010/main" val="8804951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8787E3C5-F017-5342-A18A-0774633BEB95}"/>
              </a:ext>
            </a:extLst>
          </p:cNvPr>
          <p:cNvSpPr>
            <a:spLocks noGrp="1"/>
          </p:cNvSpPr>
          <p:nvPr>
            <p:ph type="title"/>
          </p:nvPr>
        </p:nvSpPr>
        <p:spPr/>
        <p:txBody>
          <a:bodyPr>
            <a:noAutofit/>
          </a:bodyPr>
          <a:lstStyle/>
          <a:p>
            <a:r>
              <a:rPr lang="en-US" dirty="0"/>
              <a:t>Thank You</a:t>
            </a:r>
            <a:endParaRPr lang="en-US" u="sng" dirty="0"/>
          </a:p>
        </p:txBody>
      </p:sp>
    </p:spTree>
    <p:custDataLst>
      <p:tags r:id="rId1"/>
    </p:custDataLst>
    <p:extLst>
      <p:ext uri="{BB962C8B-B14F-4D97-AF65-F5344CB8AC3E}">
        <p14:creationId xmlns:p14="http://schemas.microsoft.com/office/powerpoint/2010/main" val="1727573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cloud computing? </a:t>
            </a:r>
          </a:p>
        </p:txBody>
      </p:sp>
      <p:pic>
        <p:nvPicPr>
          <p:cNvPr id="3" name="Picture 5" descr="Shows an illustration of a cloud over some colorful office buildings.">
            <a:extLst>
              <a:ext uri="{C183D7F6-B498-43B3-948B-1728B52AA6E4}">
                <adec:decorative xmlns:adec="http://schemas.microsoft.com/office/drawing/2017/decorative" val="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12590" y="2075138"/>
            <a:ext cx="5166820" cy="3443705"/>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2" name="Footer Placeholder 1">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a:t>
            </a:fld>
            <a:endParaRPr lang="en-US" dirty="0"/>
          </a:p>
        </p:txBody>
      </p:sp>
    </p:spTree>
    <p:custDataLst>
      <p:tags r:id="rId1"/>
    </p:custDataLst>
    <p:extLst>
      <p:ext uri="{BB962C8B-B14F-4D97-AF65-F5344CB8AC3E}">
        <p14:creationId xmlns:p14="http://schemas.microsoft.com/office/powerpoint/2010/main" val="2340001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Cloud computing defined </a:t>
            </a:r>
          </a:p>
        </p:txBody>
      </p:sp>
      <p:sp>
        <p:nvSpPr>
          <p:cNvPr id="7" name="Content Placeholder 6"/>
          <p:cNvSpPr>
            <a:spLocks noGrp="1"/>
          </p:cNvSpPr>
          <p:nvPr>
            <p:ph idx="1"/>
          </p:nvPr>
        </p:nvSpPr>
        <p:spPr/>
        <p:txBody>
          <a:bodyPr/>
          <a:lstStyle/>
          <a:p>
            <a:pPr marL="0" indent="0">
              <a:buNone/>
            </a:pPr>
            <a:r>
              <a:rPr lang="en-US" b="1" dirty="0">
                <a:solidFill>
                  <a:schemeClr val="accent5"/>
                </a:solidFill>
                <a:latin typeface="+mn-lt"/>
                <a:ea typeface="Amazon Ember" panose="020B0603020204020204" pitchFamily="34" charset="0"/>
                <a:cs typeface="Amazon Ember" panose="020B0603020204020204" pitchFamily="34" charset="0"/>
              </a:rPr>
              <a:t>Cloud computing</a:t>
            </a:r>
            <a:r>
              <a:rPr lang="en-US" dirty="0">
                <a:latin typeface="+mn-lt"/>
                <a:ea typeface="Amazon Ember" panose="020B0603020204020204" pitchFamily="34" charset="0"/>
                <a:cs typeface="Amazon Ember" panose="020B0603020204020204" pitchFamily="34" charset="0"/>
              </a:rPr>
              <a:t> is the </a:t>
            </a:r>
            <a:r>
              <a:rPr lang="en-US" b="1" dirty="0">
                <a:solidFill>
                  <a:schemeClr val="accent5"/>
                </a:solidFill>
                <a:latin typeface="+mn-lt"/>
                <a:ea typeface="Amazon Ember" panose="020B0603020204020204" pitchFamily="34" charset="0"/>
                <a:cs typeface="Amazon Ember" panose="020B0603020204020204" pitchFamily="34" charset="0"/>
              </a:rPr>
              <a:t>on-demand</a:t>
            </a:r>
            <a:r>
              <a:rPr lang="en-US" i="1" dirty="0">
                <a:latin typeface="+mn-lt"/>
                <a:ea typeface="Amazon Ember" panose="020B0603020204020204" pitchFamily="34" charset="0"/>
                <a:cs typeface="Amazon Ember" panose="020B0603020204020204" pitchFamily="34" charset="0"/>
              </a:rPr>
              <a:t> </a:t>
            </a:r>
            <a:r>
              <a:rPr lang="en-US" dirty="0">
                <a:latin typeface="+mn-lt"/>
                <a:ea typeface="Amazon Ember" panose="020B0603020204020204" pitchFamily="34" charset="0"/>
                <a:cs typeface="Amazon Ember" panose="020B0603020204020204" pitchFamily="34" charset="0"/>
              </a:rPr>
              <a:t>delivery of compute power, database, storage, applications, and other IT resources </a:t>
            </a:r>
            <a:r>
              <a:rPr lang="en-US" b="1" dirty="0">
                <a:solidFill>
                  <a:schemeClr val="accent5"/>
                </a:solidFill>
                <a:latin typeface="+mn-lt"/>
                <a:ea typeface="Amazon Ember" panose="020B0603020204020204" pitchFamily="34" charset="0"/>
                <a:cs typeface="Amazon Ember" panose="020B0603020204020204" pitchFamily="34" charset="0"/>
              </a:rPr>
              <a:t>via the internet</a:t>
            </a:r>
            <a:r>
              <a:rPr lang="en-US" b="1" dirty="0">
                <a:solidFill>
                  <a:schemeClr val="accent1"/>
                </a:solidFill>
                <a:latin typeface="+mn-lt"/>
                <a:ea typeface="Amazon Ember" panose="020B0603020204020204" pitchFamily="34" charset="0"/>
                <a:cs typeface="Amazon Ember" panose="020B0603020204020204" pitchFamily="34" charset="0"/>
              </a:rPr>
              <a:t> </a:t>
            </a:r>
            <a:r>
              <a:rPr lang="en-US" dirty="0">
                <a:latin typeface="+mn-lt"/>
                <a:ea typeface="Amazon Ember" panose="020B0603020204020204" pitchFamily="34" charset="0"/>
                <a:cs typeface="Amazon Ember" panose="020B0603020204020204" pitchFamily="34" charset="0"/>
              </a:rPr>
              <a:t>with </a:t>
            </a:r>
            <a:r>
              <a:rPr lang="en-US" b="1" dirty="0">
                <a:solidFill>
                  <a:schemeClr val="accent5"/>
                </a:solidFill>
                <a:latin typeface="+mn-lt"/>
                <a:ea typeface="Amazon Ember" panose="020B0603020204020204" pitchFamily="34" charset="0"/>
                <a:cs typeface="Amazon Ember" panose="020B0603020204020204" pitchFamily="34" charset="0"/>
              </a:rPr>
              <a:t>pay-as-you-go</a:t>
            </a:r>
            <a:r>
              <a:rPr lang="en-US" b="1" i="1" dirty="0">
                <a:latin typeface="+mn-lt"/>
                <a:ea typeface="Amazon Ember" panose="020B0603020204020204" pitchFamily="34" charset="0"/>
                <a:cs typeface="Amazon Ember" panose="020B0603020204020204" pitchFamily="34" charset="0"/>
              </a:rPr>
              <a:t> </a:t>
            </a:r>
            <a:r>
              <a:rPr lang="en-US" dirty="0">
                <a:latin typeface="+mn-lt"/>
                <a:ea typeface="Amazon Ember" panose="020B0603020204020204" pitchFamily="34" charset="0"/>
                <a:cs typeface="Amazon Ember" panose="020B0603020204020204" pitchFamily="34" charset="0"/>
              </a:rPr>
              <a:t>pricing.</a:t>
            </a:r>
          </a:p>
          <a:p>
            <a:endParaRPr lang="en-US" dirty="0">
              <a:latin typeface="+mn-lt"/>
              <a:ea typeface="Amazon Ember" panose="020B0603020204020204" pitchFamily="34" charset="0"/>
              <a:cs typeface="Amazon Ember" panose="020B0603020204020204" pitchFamily="34" charset="0"/>
            </a:endParaRPr>
          </a:p>
        </p:txBody>
      </p:sp>
      <p:pic>
        <p:nvPicPr>
          <p:cNvPr id="3" name="Picture 5" descr="Shows an illustration of a cloud over some colorful office buildings."/>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35981" y="2896985"/>
            <a:ext cx="4957042" cy="3303887"/>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2" name="Footer Placeholder 1">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6</a:t>
            </a:fld>
            <a:endParaRPr lang="en-US" dirty="0"/>
          </a:p>
        </p:txBody>
      </p:sp>
    </p:spTree>
    <p:custDataLst>
      <p:tags r:id="rId1"/>
    </p:custDataLst>
    <p:extLst>
      <p:ext uri="{BB962C8B-B14F-4D97-AF65-F5344CB8AC3E}">
        <p14:creationId xmlns:p14="http://schemas.microsoft.com/office/powerpoint/2010/main" val="2027603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9100" y="365125"/>
            <a:ext cx="9034272" cy="474119"/>
          </a:xfrm>
        </p:spPr>
        <p:txBody>
          <a:bodyPr/>
          <a:lstStyle/>
          <a:p>
            <a:r>
              <a:rPr lang="en-US" dirty="0"/>
              <a:t>Infrastructure as software</a:t>
            </a:r>
          </a:p>
        </p:txBody>
      </p:sp>
      <p:sp>
        <p:nvSpPr>
          <p:cNvPr id="7" name="Content Placeholder 6"/>
          <p:cNvSpPr>
            <a:spLocks noGrp="1"/>
          </p:cNvSpPr>
          <p:nvPr>
            <p:ph idx="1"/>
          </p:nvPr>
        </p:nvSpPr>
        <p:spPr/>
        <p:txBody>
          <a:bodyPr>
            <a:normAutofit/>
          </a:bodyPr>
          <a:lstStyle/>
          <a:p>
            <a:pPr marL="0" indent="0">
              <a:buNone/>
            </a:pPr>
            <a:r>
              <a:rPr lang="en-US" dirty="0"/>
              <a:t>Cloud computing enables you to </a:t>
            </a:r>
            <a:r>
              <a:rPr lang="en-US" b="1" dirty="0">
                <a:solidFill>
                  <a:schemeClr val="accent5"/>
                </a:solidFill>
              </a:rPr>
              <a:t>stop thinking of your infrastructure as hardware</a:t>
            </a:r>
            <a:r>
              <a:rPr lang="en-US" dirty="0"/>
              <a:t>, and instead </a:t>
            </a:r>
            <a:r>
              <a:rPr lang="en-US" b="1" dirty="0">
                <a:solidFill>
                  <a:schemeClr val="accent5"/>
                </a:solidFill>
              </a:rPr>
              <a:t>think of (and use) it as software</a:t>
            </a:r>
            <a:r>
              <a:rPr lang="en-US" b="1" dirty="0">
                <a:solidFill>
                  <a:srgbClr val="0070C0"/>
                </a:solidFill>
              </a:rPr>
              <a:t>. </a:t>
            </a:r>
          </a:p>
        </p:txBody>
      </p:sp>
      <p:pic>
        <p:nvPicPr>
          <p:cNvPr id="3" name="Picture 2" descr="Shows racks of computers in a data cente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41111" y="2629578"/>
            <a:ext cx="4483101" cy="3178028"/>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2" name="Right Arrow 1" descr="Black right-pointing arrow."/>
          <p:cNvSpPr/>
          <p:nvPr/>
        </p:nvSpPr>
        <p:spPr>
          <a:xfrm>
            <a:off x="5500895" y="3704068"/>
            <a:ext cx="1196829" cy="1029049"/>
          </a:xfrm>
          <a:prstGeom prst="rightArrow">
            <a:avLst/>
          </a:prstGeom>
          <a:solidFill>
            <a:schemeClr val="tx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400" dirty="0">
              <a:solidFill>
                <a:schemeClr val="tx2"/>
              </a:solidFill>
            </a:endParaRPr>
          </a:p>
        </p:txBody>
      </p:sp>
      <p:pic>
        <p:nvPicPr>
          <p:cNvPr id="5" name="Picture 4" descr="Shows five columns of strings of bits."/>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858747" y="2629578"/>
            <a:ext cx="4449612" cy="3178028"/>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6" name="Footer Placeholder 5">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8" name="Slide Number Placeholder 7">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7</a:t>
            </a:fld>
            <a:endParaRPr lang="en-US" dirty="0"/>
          </a:p>
        </p:txBody>
      </p:sp>
    </p:spTree>
    <p:custDataLst>
      <p:tags r:id="rId1"/>
    </p:custDataLst>
    <p:extLst>
      <p:ext uri="{BB962C8B-B14F-4D97-AF65-F5344CB8AC3E}">
        <p14:creationId xmlns:p14="http://schemas.microsoft.com/office/powerpoint/2010/main" val="2508241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Traditional computing model</a:t>
            </a:r>
          </a:p>
        </p:txBody>
      </p:sp>
      <p:pic>
        <p:nvPicPr>
          <p:cNvPr id="3" name="Picture 2" descr="Shows racks of computers in a data cente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49054" y="2382545"/>
            <a:ext cx="4585336" cy="325050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7" name="Content Placeholder 6"/>
          <p:cNvSpPr>
            <a:spLocks noGrp="1"/>
          </p:cNvSpPr>
          <p:nvPr>
            <p:ph idx="1"/>
          </p:nvPr>
        </p:nvSpPr>
        <p:spPr>
          <a:xfrm>
            <a:off x="5439722" y="1551141"/>
            <a:ext cx="6736078" cy="4913308"/>
          </a:xfrm>
        </p:spPr>
        <p:txBody>
          <a:bodyPr>
            <a:noAutofit/>
          </a:bodyPr>
          <a:lstStyle/>
          <a:p>
            <a:pPr marL="457200" indent="-457200"/>
            <a:r>
              <a:rPr lang="en-US" dirty="0">
                <a:latin typeface="+mj-lt"/>
              </a:rPr>
              <a:t>Infrastructure as hardware</a:t>
            </a:r>
          </a:p>
          <a:p>
            <a:pPr marL="457200" indent="-457200"/>
            <a:r>
              <a:rPr lang="en-US" dirty="0">
                <a:latin typeface="+mj-lt"/>
              </a:rPr>
              <a:t>Hardware solutions:</a:t>
            </a:r>
          </a:p>
          <a:p>
            <a:pPr marL="914400" lvl="1" indent="-457200"/>
            <a:r>
              <a:rPr lang="en-US" sz="2800" dirty="0">
                <a:latin typeface="+mj-lt"/>
              </a:rPr>
              <a:t>Require space, staff, physical security, planning, capital expenditure</a:t>
            </a:r>
          </a:p>
          <a:p>
            <a:pPr marL="914400" lvl="1" indent="-457200"/>
            <a:r>
              <a:rPr lang="en-US" sz="2800" dirty="0">
                <a:latin typeface="+mj-lt"/>
              </a:rPr>
              <a:t>Have a long hardware procurement cycle</a:t>
            </a:r>
          </a:p>
          <a:p>
            <a:pPr marL="914400" lvl="1" indent="-457200"/>
            <a:r>
              <a:rPr lang="en-US" sz="2800" dirty="0">
                <a:latin typeface="+mj-lt"/>
              </a:rPr>
              <a:t>Require you to provision capacity by guessing theoretical maximum peaks</a:t>
            </a:r>
          </a:p>
        </p:txBody>
      </p:sp>
      <p:sp>
        <p:nvSpPr>
          <p:cNvPr id="2" name="Footer Placeholder 1">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8</a:t>
            </a:fld>
            <a:endParaRPr lang="en-US" dirty="0"/>
          </a:p>
        </p:txBody>
      </p:sp>
    </p:spTree>
    <p:custDataLst>
      <p:tags r:id="rId1"/>
    </p:custDataLst>
    <p:extLst>
      <p:ext uri="{BB962C8B-B14F-4D97-AF65-F5344CB8AC3E}">
        <p14:creationId xmlns:p14="http://schemas.microsoft.com/office/powerpoint/2010/main" val="2120981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Cloud computing model</a:t>
            </a:r>
          </a:p>
        </p:txBody>
      </p:sp>
      <p:pic>
        <p:nvPicPr>
          <p:cNvPr id="10" name="Picture 9" descr="Shows five columns of strings of bits.">
            <a:extLst>
              <a:ext uri="{FF2B5EF4-FFF2-40B4-BE49-F238E27FC236}">
                <a16:creationId xmlns:a16="http://schemas.microsoft.com/office/drawing/2014/main" id="{9D9D696E-B1A3-4003-8E71-AB99BD4F8CC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49053" y="2382545"/>
            <a:ext cx="4585337" cy="3274967"/>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8" name="Content Placeholder 6">
            <a:extLst>
              <a:ext uri="{FF2B5EF4-FFF2-40B4-BE49-F238E27FC236}">
                <a16:creationId xmlns:a16="http://schemas.microsoft.com/office/drawing/2014/main" id="{89AE17E4-F3C7-4E16-A35D-54E0EAD634A1}"/>
              </a:ext>
            </a:extLst>
          </p:cNvPr>
          <p:cNvSpPr txBox="1">
            <a:spLocks/>
          </p:cNvSpPr>
          <p:nvPr/>
        </p:nvSpPr>
        <p:spPr>
          <a:xfrm>
            <a:off x="5439722" y="1551141"/>
            <a:ext cx="6736078" cy="491330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r>
              <a:rPr lang="en-US" dirty="0">
                <a:latin typeface="+mj-lt"/>
              </a:rPr>
              <a:t>Infrastructure as software</a:t>
            </a:r>
          </a:p>
          <a:p>
            <a:pPr marL="457200" indent="-457200"/>
            <a:r>
              <a:rPr lang="en-US" dirty="0">
                <a:latin typeface="+mj-lt"/>
              </a:rPr>
              <a:t>Software solutions:</a:t>
            </a:r>
          </a:p>
          <a:p>
            <a:pPr marL="914400" lvl="1" indent="-457200"/>
            <a:r>
              <a:rPr lang="en-US" sz="2800" dirty="0">
                <a:latin typeface="+mj-lt"/>
              </a:rPr>
              <a:t>Are flexible</a:t>
            </a:r>
          </a:p>
          <a:p>
            <a:pPr marL="914400" lvl="1" indent="-457200"/>
            <a:r>
              <a:rPr lang="en-US" sz="2800" dirty="0">
                <a:latin typeface="+mj-lt"/>
              </a:rPr>
              <a:t>Can change more quickly, easily, and cost-effectively than hardware solutions</a:t>
            </a:r>
          </a:p>
          <a:p>
            <a:pPr marL="914400" lvl="1" indent="-457200"/>
            <a:r>
              <a:rPr lang="en-US" sz="2800" dirty="0">
                <a:latin typeface="+mj-lt"/>
              </a:rPr>
              <a:t>Eliminate the undifferentiated heavy-lifting tasks</a:t>
            </a:r>
          </a:p>
        </p:txBody>
      </p:sp>
      <p:sp>
        <p:nvSpPr>
          <p:cNvPr id="6" name="Footer Placeholder 1">
            <a:extLs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p:spPr>
        <p:txBody>
          <a:bodyPr/>
          <a:lstStyle/>
          <a:p>
            <a:r>
              <a:rPr lang="en-US" dirty="0"/>
              <a:t>© 2019 Amazon Web Services, Inc. or its Affiliates. All rights reserved.</a:t>
            </a:r>
          </a:p>
        </p:txBody>
      </p:sp>
      <p:sp>
        <p:nvSpPr>
          <p:cNvPr id="2" name="Slide Number Placeholder 1">
            <a:extLst>
              <a:ext uri="{C183D7F6-B498-43B3-948B-1728B52AA6E4}">
                <adec:decorative xmlns:adec="http://schemas.microsoft.com/office/drawing/2017/decorative" val="1"/>
              </a:ext>
            </a:extLst>
          </p:cNvPr>
          <p:cNvSpPr>
            <a:spLocks noGrp="1"/>
          </p:cNvSpPr>
          <p:nvPr>
            <p:ph type="sldNum" sz="quarter" idx="12"/>
          </p:nvPr>
        </p:nvSpPr>
        <p:spPr/>
        <p:txBody>
          <a:bodyPr/>
          <a:lstStyle/>
          <a:p>
            <a:fld id="{9FC43BFD-8FF7-A343-A8A6-E2338FCE8046}" type="slidenum">
              <a:rPr lang="en-US" smtClean="0"/>
              <a:pPr/>
              <a:t>9</a:t>
            </a:fld>
            <a:endParaRPr lang="en-US" dirty="0"/>
          </a:p>
        </p:txBody>
      </p:sp>
    </p:spTree>
    <p:custDataLst>
      <p:tags r:id="rId1"/>
    </p:custDataLst>
    <p:extLst>
      <p:ext uri="{BB962C8B-B14F-4D97-AF65-F5344CB8AC3E}">
        <p14:creationId xmlns:p14="http://schemas.microsoft.com/office/powerpoint/2010/main" val="33085995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DESIGN_ID_1_OFFICE THEME" val="8Hl2j28C"/>
  <p:tag name="ARTICULATE_SLIDE_COUNT" val="46"/>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UDIO_ID" val="763"/>
  <p:tag name="ARTICULATE_USED_LAYOUT" val="3"/>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UDIO_ID" val="744"/>
  <p:tag name="ARTICULATE_USED_LAYOUT" val="3"/>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2.xml><?xml version="1.0" encoding="utf-8"?>
<a:theme xmlns:a="http://schemas.openxmlformats.org/drawingml/2006/main" name="1_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Academy_2019_Accessible</Template>
  <TotalTime>10277</TotalTime>
  <Words>7005</Words>
  <Application>Microsoft Office PowerPoint</Application>
  <PresentationFormat>Widescreen</PresentationFormat>
  <Paragraphs>591</Paragraphs>
  <Slides>46</Slides>
  <Notes>46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46</vt:i4>
      </vt:variant>
    </vt:vector>
  </HeadingPairs>
  <TitlesOfParts>
    <vt:vector size="56" baseType="lpstr">
      <vt:lpstr>Amazon Ember</vt:lpstr>
      <vt:lpstr>Amazon Ember Light</vt:lpstr>
      <vt:lpstr>Amazon Ember Medium</vt:lpstr>
      <vt:lpstr>Arial</vt:lpstr>
      <vt:lpstr>Calibri</vt:lpstr>
      <vt:lpstr>Lucida Console</vt:lpstr>
      <vt:lpstr>Segoe UI</vt:lpstr>
      <vt:lpstr>Wingdings</vt:lpstr>
      <vt:lpstr>Office Theme</vt:lpstr>
      <vt:lpstr>1_Office Theme</vt:lpstr>
      <vt:lpstr>Module 1: Cloud Concepts Overview</vt:lpstr>
      <vt:lpstr>Module overview</vt:lpstr>
      <vt:lpstr>Module objectives</vt:lpstr>
      <vt:lpstr>Section 1: Introduction to cloud computing</vt:lpstr>
      <vt:lpstr>What is cloud computing? </vt:lpstr>
      <vt:lpstr>Cloud computing defined </vt:lpstr>
      <vt:lpstr>Infrastructure as software</vt:lpstr>
      <vt:lpstr>Traditional computing model</vt:lpstr>
      <vt:lpstr>Cloud computing model</vt:lpstr>
      <vt:lpstr>Cloud service models</vt:lpstr>
      <vt:lpstr>Cloud computing deployment models</vt:lpstr>
      <vt:lpstr>Similarities between AWS and traditional IT</vt:lpstr>
      <vt:lpstr>Section 1 key takeaways</vt:lpstr>
      <vt:lpstr>Section 2: Advantages of cloud computing</vt:lpstr>
      <vt:lpstr>Trade capital expense for variable expense</vt:lpstr>
      <vt:lpstr>Massive economies of scale</vt:lpstr>
      <vt:lpstr>Stop guessing capacity</vt:lpstr>
      <vt:lpstr>Increase speed and agility</vt:lpstr>
      <vt:lpstr>Stop spending money on  running and maintaining data centers</vt:lpstr>
      <vt:lpstr>Go global in minutes</vt:lpstr>
      <vt:lpstr>Section 2 key takeaways</vt:lpstr>
      <vt:lpstr>Section 3: Introduction to Amazon Web Services (AWS)</vt:lpstr>
      <vt:lpstr>What are web services?</vt:lpstr>
      <vt:lpstr>What is AWS?</vt:lpstr>
      <vt:lpstr>Categories of AWS services</vt:lpstr>
      <vt:lpstr>Simple solution example</vt:lpstr>
      <vt:lpstr>Choosing a service</vt:lpstr>
      <vt:lpstr>Services covered in this course</vt:lpstr>
      <vt:lpstr>Three ways to interact with AWS</vt:lpstr>
      <vt:lpstr>Section 3 key takeaways</vt:lpstr>
      <vt:lpstr>Section 4: Moving to the AWS Cloud – The AWS Cloud Adoption Framework (AWS CAF)</vt:lpstr>
      <vt:lpstr>AWS Cloud Adoption Framework (AWS CAF)</vt:lpstr>
      <vt:lpstr>Six core perspectives</vt:lpstr>
      <vt:lpstr>Business perspective</vt:lpstr>
      <vt:lpstr>People perspective</vt:lpstr>
      <vt:lpstr>Governance perspective</vt:lpstr>
      <vt:lpstr>Platform perspective</vt:lpstr>
      <vt:lpstr>Security perspective</vt:lpstr>
      <vt:lpstr>Operations perspective</vt:lpstr>
      <vt:lpstr>Section 4 key takeaways</vt:lpstr>
      <vt:lpstr>Module wrap-up</vt:lpstr>
      <vt:lpstr>Module summary                                                     </vt:lpstr>
      <vt:lpstr>Complete the knowledge check</vt:lpstr>
      <vt:lpstr>Sample exam question</vt:lpstr>
      <vt:lpstr>Additional resources</vt:lpstr>
      <vt:lpstr>Thank You</vt:lpstr>
    </vt:vector>
  </TitlesOfParts>
  <Company>Amazon Corporate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Harris, Melissa</dc:creator>
  <cp:keywords>v 2.0.0</cp:keywords>
  <cp:lastModifiedBy>Harris, Melissa</cp:lastModifiedBy>
  <cp:revision>594</cp:revision>
  <cp:lastPrinted>2018-12-10T23:37:28Z</cp:lastPrinted>
  <dcterms:created xsi:type="dcterms:W3CDTF">2019-09-17T20:22:09Z</dcterms:created>
  <dcterms:modified xsi:type="dcterms:W3CDTF">2020-11-17T16:48:06Z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